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30"/>
  </p:notesMasterIdLst>
  <p:sldIdLst>
    <p:sldId id="256" r:id="rId2"/>
    <p:sldId id="291" r:id="rId3"/>
    <p:sldId id="276" r:id="rId4"/>
    <p:sldId id="277" r:id="rId5"/>
    <p:sldId id="292" r:id="rId6"/>
    <p:sldId id="283" r:id="rId7"/>
    <p:sldId id="260" r:id="rId8"/>
    <p:sldId id="289" r:id="rId9"/>
    <p:sldId id="288" r:id="rId10"/>
    <p:sldId id="278" r:id="rId11"/>
    <p:sldId id="280" r:id="rId12"/>
    <p:sldId id="257" r:id="rId13"/>
    <p:sldId id="279" r:id="rId14"/>
    <p:sldId id="281" r:id="rId15"/>
    <p:sldId id="286" r:id="rId16"/>
    <p:sldId id="263" r:id="rId17"/>
    <p:sldId id="258" r:id="rId18"/>
    <p:sldId id="268" r:id="rId19"/>
    <p:sldId id="261" r:id="rId20"/>
    <p:sldId id="264" r:id="rId21"/>
    <p:sldId id="265" r:id="rId22"/>
    <p:sldId id="266" r:id="rId23"/>
    <p:sldId id="267" r:id="rId24"/>
    <p:sldId id="270" r:id="rId25"/>
    <p:sldId id="293" r:id="rId26"/>
    <p:sldId id="295" r:id="rId27"/>
    <p:sldId id="275" r:id="rId28"/>
    <p:sldId id="269" r:id="rId29"/>
  </p:sldIdLst>
  <p:sldSz cx="9144000" cy="6858000" type="screen4x3"/>
  <p:notesSz cx="6797675" cy="9925050"/>
  <p:embeddedFontLst>
    <p:embeddedFont>
      <p:font typeface="Bahnschrift SemiBold" panose="020B0502040204020203" pitchFamily="34" charset="0"/>
      <p:bold r:id="rId3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2A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91" autoAdjust="0"/>
    <p:restoredTop sz="94660"/>
  </p:normalViewPr>
  <p:slideViewPr>
    <p:cSldViewPr snapToGrid="0">
      <p:cViewPr varScale="1">
        <p:scale>
          <a:sx n="97" d="100"/>
          <a:sy n="97" d="100"/>
        </p:scale>
        <p:origin x="2232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F1AA12-5C46-40FC-A108-3F5FFF49B7FA}" type="datetimeFigureOut">
              <a:rPr lang="pt-BR" smtClean="0"/>
              <a:t>19/05/2025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76431"/>
            <a:ext cx="5438140" cy="3907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FFEE41-987F-4ADD-88A9-C0B2E2CC0EB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136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A259C-F244-4164-81A1-AD3AED05C841}" type="datetimeFigureOut">
              <a:rPr lang="pt-BR" smtClean="0"/>
              <a:t>19/05/2025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08FB9-C509-4BD4-96B2-A246E9AB49A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9064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A259C-F244-4164-81A1-AD3AED05C841}" type="datetimeFigureOut">
              <a:rPr lang="pt-BR" smtClean="0"/>
              <a:t>19/05/2025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08FB9-C509-4BD4-96B2-A246E9AB49A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9535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A259C-F244-4164-81A1-AD3AED05C841}" type="datetimeFigureOut">
              <a:rPr lang="pt-BR" smtClean="0"/>
              <a:t>19/05/2025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08FB9-C509-4BD4-96B2-A246E9AB49A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9319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6">
            <a:extLst>
              <a:ext uri="{FF2B5EF4-FFF2-40B4-BE49-F238E27FC236}">
                <a16:creationId xmlns:a16="http://schemas.microsoft.com/office/drawing/2014/main" id="{5CDA95EE-B3DA-3BC0-FC97-DDC9625FA30C}"/>
              </a:ext>
            </a:extLst>
          </p:cNvPr>
          <p:cNvSpPr/>
          <p:nvPr userDrawn="1"/>
        </p:nvSpPr>
        <p:spPr>
          <a:xfrm>
            <a:off x="0" y="4"/>
            <a:ext cx="7729268" cy="589935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dirty="0">
              <a:latin typeface="Avenir LT Pro 65 Medium" panose="020B0603020203020204" pitchFamily="34" charset="0"/>
            </a:endParaRP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9BCBFB0A-3BB6-95B7-B5C6-287E0868BA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204" y="45432"/>
            <a:ext cx="845388" cy="49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019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A259C-F244-4164-81A1-AD3AED05C841}" type="datetimeFigureOut">
              <a:rPr lang="pt-BR" smtClean="0"/>
              <a:t>19/05/2025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08FB9-C509-4BD4-96B2-A246E9AB49A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8807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A259C-F244-4164-81A1-AD3AED05C841}" type="datetimeFigureOut">
              <a:rPr lang="pt-BR" smtClean="0"/>
              <a:t>19/05/2025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08FB9-C509-4BD4-96B2-A246E9AB49A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802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A259C-F244-4164-81A1-AD3AED05C841}" type="datetimeFigureOut">
              <a:rPr lang="pt-BR" smtClean="0"/>
              <a:t>19/05/2025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08FB9-C509-4BD4-96B2-A246E9AB49A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2890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A259C-F244-4164-81A1-AD3AED05C841}" type="datetimeFigureOut">
              <a:rPr lang="pt-BR" smtClean="0"/>
              <a:t>19/05/2025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08FB9-C509-4BD4-96B2-A246E9AB49A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4509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A259C-F244-4164-81A1-AD3AED05C841}" type="datetimeFigureOut">
              <a:rPr lang="pt-BR" smtClean="0"/>
              <a:t>19/05/2025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08FB9-C509-4BD4-96B2-A246E9AB49A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5561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A259C-F244-4164-81A1-AD3AED05C841}" type="datetimeFigureOut">
              <a:rPr lang="pt-BR" smtClean="0"/>
              <a:t>19/05/2025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08FB9-C509-4BD4-96B2-A246E9AB49A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9657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A259C-F244-4164-81A1-AD3AED05C841}" type="datetimeFigureOut">
              <a:rPr lang="pt-BR" smtClean="0"/>
              <a:t>19/05/2025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08FB9-C509-4BD4-96B2-A246E9AB49A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8904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Avenir LT Pro 65 Medium" panose="020B0603020203020204" pitchFamily="34" charset="0"/>
              </a:defRPr>
            </a:lvl1pPr>
          </a:lstStyle>
          <a:p>
            <a:fld id="{575A259C-F244-4164-81A1-AD3AED05C841}" type="datetimeFigureOut">
              <a:rPr lang="pt-BR" smtClean="0"/>
              <a:pPr/>
              <a:t>19/05/2025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Avenir LT Pro 65 Medium" panose="020B060302020302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Avenir LT Pro 65 Medium" panose="020B0603020203020204" pitchFamily="34" charset="0"/>
              </a:defRPr>
            </a:lvl1pPr>
          </a:lstStyle>
          <a:p>
            <a:fld id="{94908FB9-C509-4BD4-96B2-A246E9AB49A4}" type="slidenum">
              <a:rPr lang="pt-BR" smtClean="0"/>
              <a:pPr/>
              <a:t>‹#›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28306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venir LT Pro 65 Medium" panose="020B06030202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venir LT Pro 65 Medium" panose="020B06030202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 LT Pro 65 Medium" panose="020B06030202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LT Pro 65 Medium" panose="020B06030202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LT Pro 65 Medium" panose="020B06030202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t.wikipedia.org/wiki/Cabo_Verde" TargetMode="External"/><Relationship Id="rId7" Type="http://schemas.openxmlformats.org/officeDocument/2006/relationships/image" Target="../media/image16.png"/><Relationship Id="rId2" Type="http://schemas.openxmlformats.org/officeDocument/2006/relationships/hyperlink" Target="https://pt.wikipedia.org/wiki/Ilhas_de_Barlavento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hyperlink" Target="https://pt.wikipedia.org/wiki/Nossa_Senhora_das_Dores_(Sal)" TargetMode="External"/><Relationship Id="rId4" Type="http://schemas.openxmlformats.org/officeDocument/2006/relationships/hyperlink" Target="https://pt.wikipedia.org/wiki/Ilha_da_Boa_Vista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PT" noProof="0" dirty="0">
              <a:latin typeface="Avenir LT Pro 65 Medium" panose="020B0603020203020204" pitchFamily="34" charset="0"/>
            </a:endParaRPr>
          </a:p>
        </p:txBody>
      </p:sp>
      <p:pic>
        <p:nvPicPr>
          <p:cNvPr id="5" name="Imagem 4" descr="Uma imagem contendo colorido, diferente, comida&#10;&#10;O conteúdo gerado por IA pode estar incorreto.">
            <a:extLst>
              <a:ext uri="{FF2B5EF4-FFF2-40B4-BE49-F238E27FC236}">
                <a16:creationId xmlns:a16="http://schemas.microsoft.com/office/drawing/2014/main" id="{887D8004-1515-3F4C-6E75-663E0CE3EF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8" t="3" r="-9613" b="-1"/>
          <a:stretch/>
        </p:blipFill>
        <p:spPr>
          <a:xfrm>
            <a:off x="-1123" y="1282"/>
            <a:ext cx="9143980" cy="6856718"/>
          </a:xfrm>
          <a:prstGeom prst="rect">
            <a:avLst/>
          </a:prstGeom>
        </p:spPr>
      </p:pic>
      <p:pic>
        <p:nvPicPr>
          <p:cNvPr id="8" name="Imagem 7" descr="Logotipo&#10;&#10;O conteúdo gerado por IA pode estar incorreto.">
            <a:extLst>
              <a:ext uri="{FF2B5EF4-FFF2-40B4-BE49-F238E27FC236}">
                <a16:creationId xmlns:a16="http://schemas.microsoft.com/office/drawing/2014/main" id="{BA678694-CA13-F449-3EE0-7DB1D39BBD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729" y="5512221"/>
            <a:ext cx="1548387" cy="914108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EBD7BCC-FFA1-4869-A0B2-978CC3E6E43B}"/>
              </a:ext>
            </a:extLst>
          </p:cNvPr>
          <p:cNvSpPr txBox="1"/>
          <p:nvPr/>
        </p:nvSpPr>
        <p:spPr>
          <a:xfrm>
            <a:off x="3784563" y="6241663"/>
            <a:ext cx="3041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noProof="0" dirty="0">
                <a:solidFill>
                  <a:schemeClr val="bg1"/>
                </a:solidFill>
                <a:latin typeface="Avenir LT Pro 65 Medium" panose="020B0603020203020204" pitchFamily="34" charset="0"/>
              </a:rPr>
              <a:t>PROTEGENDO O FUTURO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B8AB9BC-D49B-4061-AB77-A575348AD9EF}"/>
              </a:ext>
            </a:extLst>
          </p:cNvPr>
          <p:cNvSpPr txBox="1"/>
          <p:nvPr/>
        </p:nvSpPr>
        <p:spPr>
          <a:xfrm>
            <a:off x="4173097" y="4340004"/>
            <a:ext cx="247996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noProof="0" dirty="0">
                <a:solidFill>
                  <a:schemeClr val="bg1"/>
                </a:solidFill>
                <a:latin typeface="Bahnschrift SemiBold" panose="020B0502040204020203" pitchFamily="34" charset="0"/>
              </a:rPr>
              <a:t>REDUZA</a:t>
            </a:r>
          </a:p>
          <a:p>
            <a:r>
              <a:rPr lang="pt-PT" sz="4000" noProof="0" dirty="0">
                <a:solidFill>
                  <a:schemeClr val="bg1"/>
                </a:solidFill>
                <a:latin typeface="Bahnschrift SemiBold" panose="020B0502040204020203" pitchFamily="34" charset="0"/>
              </a:rPr>
              <a:t>REUSE</a:t>
            </a:r>
          </a:p>
          <a:p>
            <a:r>
              <a:rPr lang="pt-PT" sz="4400" noProof="0" dirty="0">
                <a:solidFill>
                  <a:schemeClr val="bg1"/>
                </a:solidFill>
                <a:latin typeface="Bahnschrift SemiBold" panose="020B0502040204020203" pitchFamily="34" charset="0"/>
              </a:rPr>
              <a:t>RECICLE</a:t>
            </a:r>
          </a:p>
        </p:txBody>
      </p:sp>
    </p:spTree>
    <p:extLst>
      <p:ext uri="{BB962C8B-B14F-4D97-AF65-F5344CB8AC3E}">
        <p14:creationId xmlns:p14="http://schemas.microsoft.com/office/powerpoint/2010/main" val="363864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EC30F18-8F56-FF20-C6D1-145EEC784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7383"/>
            <a:ext cx="9185383" cy="573061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25F0AFD-3F2D-43D7-AD13-1ECE641F15A6}"/>
              </a:ext>
            </a:extLst>
          </p:cNvPr>
          <p:cNvSpPr txBox="1"/>
          <p:nvPr/>
        </p:nvSpPr>
        <p:spPr>
          <a:xfrm>
            <a:off x="4356735" y="1581911"/>
            <a:ext cx="444246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800" noProof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110004020202020204"/>
              </a:rPr>
              <a:t> </a:t>
            </a:r>
            <a:endParaRPr lang="pt-PT" sz="1800" noProof="0" dirty="0">
              <a:effectLst/>
              <a:latin typeface="Calibri" panose="020F0502020204030204" pitchFamily="34" charset="0"/>
              <a:ea typeface="Aptos" panose="02110004020202020204"/>
            </a:endParaRPr>
          </a:p>
          <a:p>
            <a:r>
              <a:rPr lang="pt-PT" sz="1800" noProof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110004020202020204"/>
              </a:rPr>
              <a:t>A </a:t>
            </a:r>
            <a:r>
              <a:rPr lang="pt-PT" sz="1800" noProof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110004020202020204"/>
              </a:rPr>
              <a:t>CVrecycling</a:t>
            </a:r>
            <a:r>
              <a:rPr lang="pt-PT" sz="1800" noProof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110004020202020204"/>
              </a:rPr>
              <a:t> desempenha um papel fundamental na redução da poluição, gera empregos locais e incentiva uma cultura de responsabilidade ambiental. Trabalhamos em parceria com instituições públicas e privadas para garantir que a reciclagem se torne uma parte essencial da vida cotidiana dos cabo-verdianos.</a:t>
            </a:r>
            <a:endParaRPr lang="pt-PT" sz="1800" noProof="0" dirty="0">
              <a:effectLst/>
              <a:latin typeface="Calibri" panose="020F0502020204030204" pitchFamily="34" charset="0"/>
              <a:ea typeface="Aptos" panose="02110004020202020204"/>
            </a:endParaRPr>
          </a:p>
          <a:p>
            <a:r>
              <a:rPr lang="pt-PT" sz="1800" noProof="0" dirty="0">
                <a:effectLst/>
                <a:latin typeface="Calibri" panose="020F0502020204030204" pitchFamily="34" charset="0"/>
                <a:ea typeface="Aptos" panose="02110004020202020204"/>
              </a:rPr>
              <a:t>A queima a céu aberto de </a:t>
            </a:r>
            <a:r>
              <a:rPr lang="pt-PT" b="1" dirty="0">
                <a:latin typeface="Calibri" panose="020F0502020204030204" pitchFamily="34" charset="0"/>
                <a:ea typeface="Aptos" panose="02110004020202020204"/>
              </a:rPr>
              <a:t>74 000 </a:t>
            </a:r>
            <a:r>
              <a:rPr lang="pt-PT" sz="1800" b="1" noProof="0" dirty="0">
                <a:effectLst/>
                <a:latin typeface="Calibri" panose="020F0502020204030204" pitchFamily="34" charset="0"/>
                <a:ea typeface="Aptos" panose="02110004020202020204"/>
              </a:rPr>
              <a:t>toneladas/mês de resíduos sólidos urbanos (RSU)</a:t>
            </a:r>
            <a:r>
              <a:rPr lang="pt-PT" sz="1800" noProof="0" dirty="0">
                <a:effectLst/>
                <a:latin typeface="Calibri" panose="020F0502020204030204" pitchFamily="34" charset="0"/>
                <a:ea typeface="Aptos" panose="02110004020202020204"/>
              </a:rPr>
              <a:t> numa ilha com </a:t>
            </a:r>
            <a:r>
              <a:rPr lang="pt-PT" sz="1800" b="1" noProof="0" dirty="0">
                <a:effectLst/>
                <a:latin typeface="Calibri" panose="020F0502020204030204" pitchFamily="34" charset="0"/>
                <a:ea typeface="Aptos" panose="02110004020202020204"/>
              </a:rPr>
              <a:t>219,8 km²</a:t>
            </a:r>
            <a:r>
              <a:rPr lang="pt-PT" sz="1800" noProof="0" dirty="0">
                <a:effectLst/>
                <a:latin typeface="Calibri" panose="020F0502020204030204" pitchFamily="34" charset="0"/>
                <a:ea typeface="Aptos" panose="02110004020202020204"/>
              </a:rPr>
              <a:t> e </a:t>
            </a:r>
            <a:r>
              <a:rPr lang="pt-PT" sz="1800" b="1" noProof="0" dirty="0">
                <a:effectLst/>
                <a:latin typeface="Calibri" panose="020F0502020204030204" pitchFamily="34" charset="0"/>
                <a:ea typeface="Aptos" panose="02110004020202020204"/>
              </a:rPr>
              <a:t>117 mil habitantes</a:t>
            </a:r>
            <a:r>
              <a:rPr lang="pt-PT" sz="1800" noProof="0" dirty="0">
                <a:effectLst/>
                <a:latin typeface="Calibri" panose="020F0502020204030204" pitchFamily="34" charset="0"/>
                <a:ea typeface="Aptos" panose="02110004020202020204"/>
              </a:rPr>
              <a:t> (media com turismo) teria graves impactos ambientais e de saúde pública, especialmente na atmosfera. Aqui estão os principais efeitos: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E9BF97A-A53A-4ED7-B911-4EC1FAF592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11" y="1876426"/>
            <a:ext cx="4053313" cy="4053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596A7170-B003-B7DA-B26C-2DC9B6405384}"/>
              </a:ext>
            </a:extLst>
          </p:cNvPr>
          <p:cNvSpPr/>
          <p:nvPr/>
        </p:nvSpPr>
        <p:spPr>
          <a:xfrm>
            <a:off x="-1" y="1015423"/>
            <a:ext cx="9172969" cy="454528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52400" dist="50800" dir="5400000" algn="ctr" rotWithShape="0">
              <a:schemeClr val="tx1"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>
              <a:latin typeface="Avenir LT Pro 65 Medium" panose="020B060302020302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817FC18-1DB4-9A61-ED70-CD4EF58106D9}"/>
              </a:ext>
            </a:extLst>
          </p:cNvPr>
          <p:cNvSpPr txBox="1"/>
          <p:nvPr/>
        </p:nvSpPr>
        <p:spPr>
          <a:xfrm>
            <a:off x="152400" y="1087358"/>
            <a:ext cx="71170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pt-PT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IMPACTO AMBIENTAL E SOCIAL</a:t>
            </a:r>
            <a:endParaRPr lang="pt-PT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>
              <a:buNone/>
            </a:pPr>
            <a:r>
              <a:rPr lang="pt-PT" sz="1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 </a:t>
            </a:r>
          </a:p>
          <a:p>
            <a:pPr>
              <a:buNone/>
            </a:pPr>
            <a:r>
              <a:rPr lang="pt-PT" sz="1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839518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A25DF7C-0E21-D2BC-60E6-E19B06D242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3929"/>
            <a:ext cx="9144000" cy="593407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65E0296-3567-4A17-B03A-123A3C1CE53C}"/>
              </a:ext>
            </a:extLst>
          </p:cNvPr>
          <p:cNvSpPr txBox="1"/>
          <p:nvPr/>
        </p:nvSpPr>
        <p:spPr>
          <a:xfrm>
            <a:off x="4468454" y="1744905"/>
            <a:ext cx="4690030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600" b="1" noProof="0" dirty="0">
                <a:effectLst/>
                <a:latin typeface="Avenir LT Pro 65 Medium" panose="020B0603020203020204" pitchFamily="34" charset="0"/>
                <a:ea typeface="Aptos" panose="02110004020202020204"/>
              </a:rPr>
              <a:t>Numa ilha relativamente pequena:</a:t>
            </a:r>
          </a:p>
          <a:p>
            <a:endParaRPr lang="pt-PT" sz="1600" b="1" noProof="0" dirty="0">
              <a:effectLst/>
              <a:latin typeface="Avenir LT Pro 65 Medium" panose="020B0603020203020204" pitchFamily="34" charset="0"/>
              <a:ea typeface="Aptos" panose="02110004020202020204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PT" sz="1600" b="1" noProof="0" dirty="0">
                <a:effectLst/>
                <a:latin typeface="Avenir LT Pro 65 Medium" panose="020B0603020203020204" pitchFamily="34" charset="0"/>
                <a:ea typeface="Times New Roman" panose="02020603050405020304" pitchFamily="18" charset="0"/>
              </a:rPr>
              <a:t>Os ventos podem espalhar poluentes rapidamente por toda a área</a:t>
            </a:r>
            <a:r>
              <a:rPr lang="pt-PT" sz="1600" noProof="0" dirty="0">
                <a:effectLst/>
                <a:latin typeface="Avenir LT Pro 65 Medium" panose="020B0603020203020204" pitchFamily="34" charset="0"/>
                <a:ea typeface="Times New Roman" panose="02020603050405020304" pitchFamily="18" charset="0"/>
              </a:rPr>
              <a:t>.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pt-PT" sz="1600" noProof="0" dirty="0">
              <a:effectLst/>
              <a:latin typeface="Avenir LT Pro 65 Medium" panose="020B0603020203020204" pitchFamily="34" charset="0"/>
              <a:ea typeface="Aptos" panose="02110004020202020204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PT" sz="1600" b="1" noProof="0" dirty="0">
                <a:effectLst/>
                <a:latin typeface="Avenir LT Pro 65 Medium" panose="020B0603020203020204" pitchFamily="34" charset="0"/>
                <a:ea typeface="Times New Roman" panose="02020603050405020304" pitchFamily="18" charset="0"/>
              </a:rPr>
              <a:t>Falta de dispersão atmosférica adequada</a:t>
            </a:r>
            <a:r>
              <a:rPr lang="pt-PT" sz="1600" noProof="0" dirty="0">
                <a:effectLst/>
                <a:latin typeface="Avenir LT Pro 65 Medium" panose="020B0603020203020204" pitchFamily="34" charset="0"/>
                <a:ea typeface="Times New Roman" panose="02020603050405020304" pitchFamily="18" charset="0"/>
              </a:rPr>
              <a:t> agrava a exposição da população.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pt-PT" sz="1600" noProof="0" dirty="0">
              <a:effectLst/>
              <a:latin typeface="Avenir LT Pro 65 Medium" panose="020B0603020203020204" pitchFamily="34" charset="0"/>
              <a:ea typeface="Aptos" panose="02110004020202020204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PT" sz="1600" noProof="0" dirty="0">
                <a:effectLst/>
                <a:latin typeface="Avenir LT Pro 65 Medium" panose="020B0603020203020204" pitchFamily="34" charset="0"/>
                <a:ea typeface="Times New Roman" panose="02020603050405020304" pitchFamily="18" charset="0"/>
              </a:rPr>
              <a:t>Pode-se atingir </a:t>
            </a:r>
            <a:r>
              <a:rPr lang="pt-PT" sz="1600" b="1" noProof="0" dirty="0">
                <a:effectLst/>
                <a:latin typeface="Avenir LT Pro 65 Medium" panose="020B0603020203020204" pitchFamily="34" charset="0"/>
                <a:ea typeface="Times New Roman" panose="02020603050405020304" pitchFamily="18" charset="0"/>
              </a:rPr>
              <a:t>níveis críticos de poluição do ar</a:t>
            </a:r>
            <a:r>
              <a:rPr lang="pt-PT" sz="1600" noProof="0" dirty="0">
                <a:effectLst/>
                <a:latin typeface="Avenir LT Pro 65 Medium" panose="020B0603020203020204" pitchFamily="34" charset="0"/>
                <a:ea typeface="Times New Roman" panose="02020603050405020304" pitchFamily="18" charset="0"/>
              </a:rPr>
              <a:t>, afetando especialmente crianças, idosos e pessoas com doenças respiratórias.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pt-PT" sz="1600" noProof="0" dirty="0">
              <a:effectLst/>
              <a:latin typeface="Avenir LT Pro 65 Medium" panose="020B0603020203020204" pitchFamily="34" charset="0"/>
              <a:ea typeface="Aptos" panose="02110004020202020204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PT" sz="1600" b="1" noProof="0" dirty="0">
                <a:effectLst/>
                <a:latin typeface="Avenir LT Pro 65 Medium" panose="020B0603020203020204" pitchFamily="34" charset="0"/>
                <a:ea typeface="Times New Roman" panose="02020603050405020304" pitchFamily="18" charset="0"/>
              </a:rPr>
              <a:t>Fragilidade dos ecossistemas insulares</a:t>
            </a:r>
            <a:r>
              <a:rPr lang="pt-PT" sz="1600" noProof="0" dirty="0">
                <a:effectLst/>
                <a:latin typeface="Avenir LT Pro 65 Medium" panose="020B0603020203020204" pitchFamily="34" charset="0"/>
                <a:ea typeface="Times New Roman" panose="02020603050405020304" pitchFamily="18" charset="0"/>
              </a:rPr>
              <a:t> aumenta o risco de contaminação do solo e da água (por deposição seca e húmida dos poluentes).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pt-PT" sz="1600" noProof="0" dirty="0">
              <a:effectLst/>
              <a:latin typeface="Avenir LT Pro 65 Medium" panose="020B0603020203020204" pitchFamily="34" charset="0"/>
              <a:ea typeface="Aptos" panose="02110004020202020204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PT" sz="1600" b="1" noProof="0" dirty="0">
                <a:effectLst/>
                <a:latin typeface="Avenir LT Pro 65 Medium" panose="020B0603020203020204" pitchFamily="34" charset="0"/>
                <a:ea typeface="Times New Roman" panose="02020603050405020304" pitchFamily="18" charset="0"/>
              </a:rPr>
              <a:t>Limitação de recursos naturais</a:t>
            </a:r>
            <a:r>
              <a:rPr lang="pt-PT" sz="1600" noProof="0" dirty="0">
                <a:effectLst/>
                <a:latin typeface="Avenir LT Pro 65 Medium" panose="020B0603020203020204" pitchFamily="34" charset="0"/>
                <a:ea typeface="Times New Roman" panose="02020603050405020304" pitchFamily="18" charset="0"/>
              </a:rPr>
              <a:t> e maior vulnerabilidade a mudanças climáticas.</a:t>
            </a:r>
            <a:endParaRPr lang="pt-PT" sz="1600" noProof="0" dirty="0">
              <a:effectLst/>
              <a:latin typeface="Avenir LT Pro 65 Medium" panose="020B0603020203020204" pitchFamily="34" charset="0"/>
              <a:ea typeface="Aptos" panose="02110004020202020204"/>
            </a:endParaRPr>
          </a:p>
        </p:txBody>
      </p:sp>
      <p:pic>
        <p:nvPicPr>
          <p:cNvPr id="1026" name="Picture 2" descr="the blue eye - ilha do sal imagens e fotografias de stock">
            <a:extLst>
              <a:ext uri="{FF2B5EF4-FFF2-40B4-BE49-F238E27FC236}">
                <a16:creationId xmlns:a16="http://schemas.microsoft.com/office/drawing/2014/main" id="{B5299A15-458A-ABA5-C73C-010D63730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85" y="2405064"/>
            <a:ext cx="4330539" cy="2887026"/>
          </a:xfrm>
          <a:prstGeom prst="rect">
            <a:avLst/>
          </a:prstGeom>
          <a:noFill/>
          <a:effectLst>
            <a:outerShdw blurRad="114300" dist="50800" dir="54000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82A8BBAE-D02D-0653-003E-40D9E8FA252A}"/>
              </a:ext>
            </a:extLst>
          </p:cNvPr>
          <p:cNvSpPr/>
          <p:nvPr/>
        </p:nvSpPr>
        <p:spPr>
          <a:xfrm>
            <a:off x="-14485" y="923928"/>
            <a:ext cx="9172969" cy="454528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52400" dist="50800" dir="5400000" algn="ctr" rotWithShape="0">
              <a:schemeClr val="tx1"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>
              <a:latin typeface="Avenir LT Pro 65 Medium" panose="020B060302020302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F17F5E8-E72F-B074-2109-7B8BD3CA6D91}"/>
              </a:ext>
            </a:extLst>
          </p:cNvPr>
          <p:cNvSpPr txBox="1"/>
          <p:nvPr/>
        </p:nvSpPr>
        <p:spPr>
          <a:xfrm>
            <a:off x="137916" y="995863"/>
            <a:ext cx="71170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pt-PT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IMPACTO AMBIENTAL E SOCIAL</a:t>
            </a:r>
            <a:endParaRPr lang="pt-PT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>
              <a:buNone/>
            </a:pPr>
            <a:r>
              <a:rPr lang="pt-PT" sz="1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 </a:t>
            </a:r>
          </a:p>
          <a:p>
            <a:pPr>
              <a:buNone/>
            </a:pPr>
            <a:r>
              <a:rPr lang="pt-PT" sz="1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9901155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9062C57-5BD4-94A1-8471-E304991D09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7207"/>
            <a:ext cx="9144000" cy="5026434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6F4A942A-1AA1-B269-30D1-DE97FD3F2B31}"/>
              </a:ext>
            </a:extLst>
          </p:cNvPr>
          <p:cNvSpPr/>
          <p:nvPr/>
        </p:nvSpPr>
        <p:spPr>
          <a:xfrm>
            <a:off x="3895725" y="1970246"/>
            <a:ext cx="4501024" cy="375356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>
              <a:latin typeface="Avenir LT Pro 65 Medium" panose="020B0603020203020204" pitchFamily="34" charset="0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658011BE-B4AA-DD58-D21B-6A9FAECC077F}"/>
              </a:ext>
            </a:extLst>
          </p:cNvPr>
          <p:cNvSpPr/>
          <p:nvPr/>
        </p:nvSpPr>
        <p:spPr>
          <a:xfrm>
            <a:off x="3895725" y="1819279"/>
            <a:ext cx="4501024" cy="227171"/>
          </a:xfrm>
          <a:prstGeom prst="rect">
            <a:avLst/>
          </a:prstGeom>
          <a:solidFill>
            <a:srgbClr val="142A0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>
              <a:latin typeface="Avenir LT Pro 65 Medium" panose="020B0603020203020204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F78F53F-055B-B378-72E9-BE6B33123D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" r="2310"/>
          <a:stretch/>
        </p:blipFill>
        <p:spPr>
          <a:xfrm>
            <a:off x="152400" y="810118"/>
            <a:ext cx="8077200" cy="4723188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F0172069-631E-28EE-02AC-42CD7305A2E3}"/>
              </a:ext>
            </a:extLst>
          </p:cNvPr>
          <p:cNvSpPr txBox="1"/>
          <p:nvPr/>
        </p:nvSpPr>
        <p:spPr>
          <a:xfrm>
            <a:off x="4572001" y="1809754"/>
            <a:ext cx="3657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noProof="0" dirty="0">
                <a:solidFill>
                  <a:schemeClr val="bg1"/>
                </a:solidFill>
                <a:latin typeface="Avenir LT Pro 65 Medium" panose="020B0603020203020204" pitchFamily="34" charset="0"/>
              </a:rPr>
              <a:t>QUANTIDADE DE RESÍDUO PRODUZIDO POR PESSOA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88BEA1D-9413-7971-60E6-E6AC756138D3}"/>
              </a:ext>
            </a:extLst>
          </p:cNvPr>
          <p:cNvSpPr/>
          <p:nvPr/>
        </p:nvSpPr>
        <p:spPr>
          <a:xfrm>
            <a:off x="0" y="1015423"/>
            <a:ext cx="9144000" cy="454528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52400" dist="50800" dir="5400000" algn="ctr" rotWithShape="0">
              <a:schemeClr val="tx1"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>
              <a:latin typeface="Avenir LT Pro 65 Medium" panose="020B060302020302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7B1FE28-AA3D-C6C7-A61C-84ACCB07ACA5}"/>
              </a:ext>
            </a:extLst>
          </p:cNvPr>
          <p:cNvSpPr txBox="1"/>
          <p:nvPr/>
        </p:nvSpPr>
        <p:spPr>
          <a:xfrm>
            <a:off x="347325" y="1058021"/>
            <a:ext cx="5198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pt-PT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Índices RSU</a:t>
            </a:r>
            <a:endParaRPr lang="pt-PT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1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029FF7B-EAB5-3AF1-6C2A-232B6DDC59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7206"/>
            <a:ext cx="9144000" cy="5629017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5A100850-8182-43EE-91D9-1AD7FCF91768}"/>
              </a:ext>
            </a:extLst>
          </p:cNvPr>
          <p:cNvSpPr/>
          <p:nvPr/>
        </p:nvSpPr>
        <p:spPr>
          <a:xfrm>
            <a:off x="1243848" y="1691734"/>
            <a:ext cx="6656304" cy="49880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>
              <a:latin typeface="Avenir LT Pro 65 Medium" panose="020B060302020302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99A0DA8-2AAA-4AF0-9AFE-5E8186C68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216" y="2027851"/>
            <a:ext cx="5845568" cy="463688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453F1283-D501-98B6-8158-B957F3C870DB}"/>
              </a:ext>
            </a:extLst>
          </p:cNvPr>
          <p:cNvSpPr/>
          <p:nvPr/>
        </p:nvSpPr>
        <p:spPr>
          <a:xfrm>
            <a:off x="0" y="1015423"/>
            <a:ext cx="9144000" cy="454528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52400" dist="50800" dir="5400000" algn="ctr" rotWithShape="0">
              <a:schemeClr val="tx1"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>
              <a:latin typeface="Avenir LT Pro 65 Medium" panose="020B060302020302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C761313-3744-A699-D19A-6AD2CC8EA93B}"/>
              </a:ext>
            </a:extLst>
          </p:cNvPr>
          <p:cNvSpPr txBox="1"/>
          <p:nvPr/>
        </p:nvSpPr>
        <p:spPr>
          <a:xfrm>
            <a:off x="347325" y="1058021"/>
            <a:ext cx="5198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pt-PT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EMISSÃO DE POLUENTES</a:t>
            </a:r>
            <a:endParaRPr lang="pt-PT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1219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1292985-451B-61EC-394A-2284C8D79A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69" y="1127383"/>
            <a:ext cx="9185383" cy="5877345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D927739E-3BDD-4C27-ADE7-971A8AB964DF}"/>
              </a:ext>
            </a:extLst>
          </p:cNvPr>
          <p:cNvSpPr/>
          <p:nvPr/>
        </p:nvSpPr>
        <p:spPr>
          <a:xfrm>
            <a:off x="0" y="1015423"/>
            <a:ext cx="9144000" cy="454528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52400" dist="50800" dir="5400000" algn="ctr" rotWithShape="0">
              <a:schemeClr val="tx1"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>
              <a:latin typeface="Avenir LT Pro 65 Medium" panose="020B060302020302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AE337A1-E692-47E7-BD04-2A91CEBDAEF1}"/>
              </a:ext>
            </a:extLst>
          </p:cNvPr>
          <p:cNvSpPr txBox="1"/>
          <p:nvPr/>
        </p:nvSpPr>
        <p:spPr>
          <a:xfrm>
            <a:off x="1889760" y="1647681"/>
            <a:ext cx="5364480" cy="520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/>
            <a:r>
              <a:rPr lang="pt-PT" sz="1800" noProof="0" dirty="0">
                <a:effectLst/>
                <a:latin typeface="Avenir LT Pro 65 Medium" panose="020B0603020203020204" pitchFamily="34" charset="0"/>
                <a:ea typeface="Aptos" panose="02110004020202020204"/>
              </a:rPr>
              <a:t>A exposição contínua pode causar:</a:t>
            </a:r>
          </a:p>
          <a:p>
            <a:pPr marL="457200"/>
            <a:endParaRPr lang="pt-PT" sz="1800" noProof="0" dirty="0">
              <a:effectLst/>
              <a:latin typeface="Avenir LT Pro 65 Medium" panose="020B0603020203020204" pitchFamily="34" charset="0"/>
              <a:ea typeface="Aptos" panose="02110004020202020204"/>
            </a:endParaRPr>
          </a:p>
          <a:p>
            <a:pPr marL="457200"/>
            <a:endParaRPr lang="pt-PT" sz="1800" noProof="0" dirty="0">
              <a:effectLst/>
              <a:latin typeface="Avenir LT Pro 65 Medium" panose="020B0603020203020204" pitchFamily="34" charset="0"/>
              <a:ea typeface="Aptos" panose="02110004020202020204"/>
            </a:endParaRPr>
          </a:p>
          <a:p>
            <a:pPr marL="914400"/>
            <a:r>
              <a:rPr lang="pt-PT" sz="1800" noProof="0" dirty="0">
                <a:effectLst/>
                <a:latin typeface="Avenir LT Pro 65 Medium" panose="020B0603020203020204" pitchFamily="34" charset="0"/>
                <a:ea typeface="Aptos" panose="02110004020202020204"/>
              </a:rPr>
              <a:t>Aumento de </a:t>
            </a:r>
            <a:r>
              <a:rPr lang="pt-PT" sz="1800" b="1" noProof="0" dirty="0">
                <a:effectLst/>
                <a:latin typeface="Avenir LT Pro 65 Medium" panose="020B0603020203020204" pitchFamily="34" charset="0"/>
                <a:ea typeface="Aptos" panose="02110004020202020204"/>
              </a:rPr>
              <a:t>doenças respiratórias crónicas</a:t>
            </a:r>
            <a:r>
              <a:rPr lang="pt-PT" sz="1800" noProof="0" dirty="0">
                <a:effectLst/>
                <a:latin typeface="Avenir LT Pro 65 Medium" panose="020B0603020203020204" pitchFamily="34" charset="0"/>
                <a:ea typeface="Aptos" panose="02110004020202020204"/>
              </a:rPr>
              <a:t> (asma, bronquite).</a:t>
            </a:r>
          </a:p>
          <a:p>
            <a:pPr marL="914400"/>
            <a:endParaRPr lang="pt-PT" sz="1800" noProof="0" dirty="0">
              <a:effectLst/>
              <a:latin typeface="Avenir LT Pro 65 Medium" panose="020B0603020203020204" pitchFamily="34" charset="0"/>
              <a:ea typeface="Aptos" panose="02110004020202020204"/>
            </a:endParaRPr>
          </a:p>
          <a:p>
            <a:pPr marL="914400"/>
            <a:endParaRPr lang="pt-PT" sz="1800" noProof="0" dirty="0">
              <a:effectLst/>
              <a:latin typeface="Avenir LT Pro 65 Medium" panose="020B0603020203020204" pitchFamily="34" charset="0"/>
              <a:ea typeface="Aptos" panose="02110004020202020204"/>
            </a:endParaRPr>
          </a:p>
          <a:p>
            <a:pPr marL="914400"/>
            <a:r>
              <a:rPr lang="pt-PT" sz="1800" noProof="0" dirty="0">
                <a:effectLst/>
                <a:latin typeface="Avenir LT Pro 65 Medium" panose="020B0603020203020204" pitchFamily="34" charset="0"/>
                <a:ea typeface="Aptos" panose="02110004020202020204"/>
              </a:rPr>
              <a:t>Maior incidência de </a:t>
            </a:r>
            <a:r>
              <a:rPr lang="pt-PT" sz="1800" b="1" noProof="0" dirty="0">
                <a:effectLst/>
                <a:latin typeface="Avenir LT Pro 65 Medium" panose="020B0603020203020204" pitchFamily="34" charset="0"/>
                <a:ea typeface="Aptos" panose="02110004020202020204"/>
              </a:rPr>
              <a:t>doenças cardiovasculares</a:t>
            </a:r>
            <a:r>
              <a:rPr lang="pt-PT" sz="1800" noProof="0" dirty="0">
                <a:effectLst/>
                <a:latin typeface="Avenir LT Pro 65 Medium" panose="020B0603020203020204" pitchFamily="34" charset="0"/>
                <a:ea typeface="Aptos" panose="02110004020202020204"/>
              </a:rPr>
              <a:t>.</a:t>
            </a:r>
          </a:p>
          <a:p>
            <a:pPr marL="914400"/>
            <a:endParaRPr lang="pt-PT" noProof="0" dirty="0">
              <a:latin typeface="Avenir LT Pro 65 Medium" panose="020B0603020203020204" pitchFamily="34" charset="0"/>
              <a:ea typeface="Aptos" panose="02110004020202020204"/>
            </a:endParaRPr>
          </a:p>
          <a:p>
            <a:pPr marL="914400"/>
            <a:endParaRPr lang="pt-PT" sz="2000" noProof="0" dirty="0">
              <a:effectLst/>
              <a:latin typeface="Avenir LT Pro 65 Medium" panose="020B0603020203020204" pitchFamily="34" charset="0"/>
              <a:ea typeface="Aptos" panose="02110004020202020204"/>
            </a:endParaRPr>
          </a:p>
          <a:p>
            <a:pPr marL="914400"/>
            <a:r>
              <a:rPr lang="pt-PT" sz="1800" b="1" noProof="0" dirty="0">
                <a:effectLst/>
                <a:latin typeface="Avenir LT Pro 65 Medium" panose="020B0603020203020204" pitchFamily="34" charset="0"/>
                <a:ea typeface="Aptos" panose="02110004020202020204"/>
              </a:rPr>
              <a:t>Casos de cancro</a:t>
            </a:r>
            <a:r>
              <a:rPr lang="pt-PT" sz="1800" noProof="0" dirty="0">
                <a:effectLst/>
                <a:latin typeface="Avenir LT Pro 65 Medium" panose="020B0603020203020204" pitchFamily="34" charset="0"/>
                <a:ea typeface="Aptos" panose="02110004020202020204"/>
              </a:rPr>
              <a:t> devido a dioxinas e outros compostos tóxicos.</a:t>
            </a:r>
          </a:p>
          <a:p>
            <a:pPr marL="914400"/>
            <a:endParaRPr lang="pt-PT" sz="1800" noProof="0" dirty="0">
              <a:effectLst/>
              <a:latin typeface="Avenir LT Pro 65 Medium" panose="020B0603020203020204" pitchFamily="34" charset="0"/>
              <a:ea typeface="Aptos" panose="02110004020202020204"/>
            </a:endParaRPr>
          </a:p>
          <a:p>
            <a:pPr marL="914400"/>
            <a:endParaRPr lang="pt-PT" sz="2400" noProof="0" dirty="0">
              <a:effectLst/>
              <a:latin typeface="Avenir LT Pro 65 Medium" panose="020B0603020203020204" pitchFamily="34" charset="0"/>
              <a:ea typeface="Aptos" panose="02110004020202020204"/>
            </a:endParaRPr>
          </a:p>
          <a:p>
            <a:pPr marL="914400"/>
            <a:r>
              <a:rPr lang="pt-PT" sz="1800" b="1" noProof="0" dirty="0">
                <a:effectLst/>
                <a:latin typeface="Avenir LT Pro 65 Medium" panose="020B0603020203020204" pitchFamily="34" charset="0"/>
                <a:ea typeface="Aptos" panose="02110004020202020204"/>
              </a:rPr>
              <a:t>Problemas neurológicos</a:t>
            </a:r>
            <a:r>
              <a:rPr lang="pt-PT" sz="1800" noProof="0" dirty="0">
                <a:effectLst/>
                <a:latin typeface="Avenir LT Pro 65 Medium" panose="020B0603020203020204" pitchFamily="34" charset="0"/>
                <a:ea typeface="Aptos" panose="02110004020202020204"/>
              </a:rPr>
              <a:t> e imunológicos a longo prazo.</a:t>
            </a:r>
          </a:p>
          <a:p>
            <a:pPr marL="457200"/>
            <a:r>
              <a:rPr lang="pt-PT" sz="1800" noProof="0" dirty="0">
                <a:effectLst/>
                <a:latin typeface="Avenir LT Pro 65 Medium" panose="020B0603020203020204" pitchFamily="34" charset="0"/>
                <a:ea typeface="Aptos" panose="02110004020202020204"/>
              </a:rPr>
              <a:t> 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7C6B008-CCFF-4E3F-A1DA-1ADCFEFE894E}"/>
              </a:ext>
            </a:extLst>
          </p:cNvPr>
          <p:cNvSpPr txBox="1"/>
          <p:nvPr/>
        </p:nvSpPr>
        <p:spPr>
          <a:xfrm>
            <a:off x="345381" y="110061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800" b="1" noProof="0" dirty="0">
                <a:solidFill>
                  <a:schemeClr val="bg1">
                    <a:lumMod val="95000"/>
                  </a:schemeClr>
                </a:solidFill>
                <a:effectLst/>
                <a:latin typeface="Avenir LT Pro 65 Medium" panose="020B0603020203020204" pitchFamily="34" charset="0"/>
                <a:ea typeface="Aptos" panose="02110004020202020204"/>
              </a:rPr>
              <a:t>IMPACTOS NA SAÚDE PÚBLICA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5B369104-AB4E-4C84-AAEA-2B88F9443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1" y="5678422"/>
            <a:ext cx="1179578" cy="117957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4D727C3E-189B-4E51-A3C4-BA32E9E300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1" y="4500640"/>
            <a:ext cx="1179578" cy="1179578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31065454-2DF8-4156-BC3B-1D64E618FA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119" y="3336574"/>
            <a:ext cx="1165862" cy="1165862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D911D947-8A60-424C-83C4-69C3CAF61F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119" y="2172508"/>
            <a:ext cx="1165862" cy="116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317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B4B691E-B2CD-5BAD-093F-2C40FEA46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69" y="1127383"/>
            <a:ext cx="9172969" cy="5877345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FFB9E52A-965B-424E-B031-728D5808E7AB}"/>
              </a:ext>
            </a:extLst>
          </p:cNvPr>
          <p:cNvSpPr/>
          <p:nvPr/>
        </p:nvSpPr>
        <p:spPr>
          <a:xfrm>
            <a:off x="-1" y="1015423"/>
            <a:ext cx="9172969" cy="454528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52400" dist="50800" dir="5400000" algn="ctr" rotWithShape="0">
              <a:schemeClr val="tx1"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>
              <a:latin typeface="Avenir LT Pro 65 Medium" panose="020B0603020203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92BABD1-355F-4E63-9743-D2F328612037}"/>
              </a:ext>
            </a:extLst>
          </p:cNvPr>
          <p:cNvSpPr txBox="1"/>
          <p:nvPr/>
        </p:nvSpPr>
        <p:spPr>
          <a:xfrm>
            <a:off x="152400" y="1087358"/>
            <a:ext cx="71170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pt-PT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ILHA DO SAL – MISSÃO SUSTENTÁVEL</a:t>
            </a:r>
            <a:endParaRPr lang="pt-PT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>
              <a:buNone/>
            </a:pPr>
            <a:r>
              <a:rPr lang="pt-PT" sz="1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 </a:t>
            </a:r>
          </a:p>
          <a:p>
            <a:pPr>
              <a:buNone/>
            </a:pPr>
            <a:r>
              <a:rPr lang="pt-PT" sz="1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 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33D6EF2-4C3F-78F0-F900-4B3CF476CCC3}"/>
              </a:ext>
            </a:extLst>
          </p:cNvPr>
          <p:cNvSpPr txBox="1"/>
          <p:nvPr/>
        </p:nvSpPr>
        <p:spPr>
          <a:xfrm>
            <a:off x="2971800" y="1798716"/>
            <a:ext cx="568452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PT" sz="1600" b="1" dirty="0">
                <a:effectLst/>
                <a:latin typeface="Avenir LT Pro 65 Medium" panose="020B0603020203020204" pitchFamily="34" charset="0"/>
                <a:ea typeface="Aptos" panose="020B0004020202020204" pitchFamily="34" charset="0"/>
              </a:rPr>
              <a:t>O DESAFIO AMBIENTAL</a:t>
            </a:r>
            <a:endParaRPr lang="pt-PT" sz="1600" dirty="0">
              <a:effectLst/>
              <a:latin typeface="Avenir LT Pro 65 Medium" panose="020B0603020203020204" pitchFamily="34" charset="0"/>
              <a:ea typeface="Aptos" panose="020B0004020202020204" pitchFamily="34" charset="0"/>
            </a:endParaRPr>
          </a:p>
          <a:p>
            <a:pPr>
              <a:buNone/>
            </a:pPr>
            <a:r>
              <a:rPr lang="pt-PT" sz="1600" dirty="0">
                <a:effectLst/>
                <a:latin typeface="Avenir LT Pro 65 Medium" panose="020B0603020203020204" pitchFamily="34" charset="0"/>
                <a:ea typeface="Aptos" panose="020B0004020202020204" pitchFamily="34" charset="0"/>
              </a:rPr>
              <a:t> </a:t>
            </a:r>
          </a:p>
          <a:p>
            <a:pPr>
              <a:buNone/>
            </a:pPr>
            <a:r>
              <a:rPr lang="pt-PT" sz="1600" dirty="0">
                <a:effectLst/>
                <a:latin typeface="Avenir LT Pro 65 Medium" panose="020B0603020203020204" pitchFamily="34" charset="0"/>
                <a:ea typeface="Aptos" panose="020B0004020202020204" pitchFamily="34" charset="0"/>
              </a:rPr>
              <a:t>A ausência de tratamento eficaz de resíduos sólidos e o aumento de gases tóxicos estão a ameaçar o equilíbrio natural da ilha. Sem uma solução urgente, este património natural corre sérios riscos.</a:t>
            </a:r>
          </a:p>
          <a:p>
            <a:pPr>
              <a:buNone/>
            </a:pPr>
            <a:r>
              <a:rPr lang="pt-PT" sz="1600" dirty="0">
                <a:effectLst/>
                <a:latin typeface="Avenir LT Pro 65 Medium" panose="020B0603020203020204" pitchFamily="34" charset="0"/>
                <a:ea typeface="Aptos" panose="020B0004020202020204" pitchFamily="34" charset="0"/>
              </a:rPr>
              <a:t> </a:t>
            </a:r>
          </a:p>
          <a:p>
            <a:pPr>
              <a:buNone/>
            </a:pPr>
            <a:r>
              <a:rPr lang="pt-PT" sz="1600" b="1" dirty="0">
                <a:effectLst/>
                <a:latin typeface="Avenir LT Pro 65 Medium" panose="020B0603020203020204" pitchFamily="34" charset="0"/>
                <a:ea typeface="Aptos" panose="020B0004020202020204" pitchFamily="34" charset="0"/>
              </a:rPr>
              <a:t>UMA VISÃO DE FUTURO</a:t>
            </a:r>
            <a:endParaRPr lang="pt-PT" sz="1600" dirty="0">
              <a:effectLst/>
              <a:latin typeface="Avenir LT Pro 65 Medium" panose="020B0603020203020204" pitchFamily="34" charset="0"/>
              <a:ea typeface="Aptos" panose="020B0004020202020204" pitchFamily="34" charset="0"/>
            </a:endParaRPr>
          </a:p>
          <a:p>
            <a:pPr>
              <a:buNone/>
            </a:pPr>
            <a:r>
              <a:rPr lang="pt-PT" sz="1600" dirty="0">
                <a:effectLst/>
                <a:latin typeface="Avenir LT Pro 65 Medium" panose="020B0603020203020204" pitchFamily="34" charset="0"/>
                <a:ea typeface="Aptos" panose="020B0004020202020204" pitchFamily="34" charset="0"/>
              </a:rPr>
              <a:t> </a:t>
            </a:r>
          </a:p>
          <a:p>
            <a:pPr>
              <a:buNone/>
            </a:pPr>
            <a:r>
              <a:rPr lang="pt-PT" sz="1600" dirty="0">
                <a:effectLst/>
                <a:latin typeface="Avenir LT Pro 65 Medium" panose="020B0603020203020204" pitchFamily="34" charset="0"/>
                <a:ea typeface="Aptos" panose="020B0004020202020204" pitchFamily="34" charset="0"/>
              </a:rPr>
              <a:t>A proposta de </a:t>
            </a:r>
            <a:r>
              <a:rPr lang="pt-PT" sz="1600" b="1" dirty="0">
                <a:effectLst/>
                <a:latin typeface="Avenir LT Pro 65 Medium" panose="020B0603020203020204" pitchFamily="34" charset="0"/>
                <a:ea typeface="Aptos" panose="020B0004020202020204" pitchFamily="34" charset="0"/>
              </a:rPr>
              <a:t>criação de uma empresa local</a:t>
            </a:r>
            <a:r>
              <a:rPr lang="pt-PT" sz="1600" dirty="0">
                <a:effectLst/>
                <a:latin typeface="Avenir LT Pro 65 Medium" panose="020B0603020203020204" pitchFamily="34" charset="0"/>
                <a:ea typeface="Aptos" panose="020B0004020202020204" pitchFamily="34" charset="0"/>
              </a:rPr>
              <a:t> para: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PT" sz="1600" dirty="0">
                <a:effectLst/>
                <a:latin typeface="Avenir LT Pro 65 Medium" panose="020B0603020203020204" pitchFamily="34" charset="0"/>
                <a:ea typeface="Times New Roman" panose="02020603050405020304" pitchFamily="18" charset="0"/>
              </a:rPr>
              <a:t>Recolha e triagem de resíduos;</a:t>
            </a:r>
            <a:endParaRPr lang="pt-PT" sz="1600" dirty="0">
              <a:effectLst/>
              <a:latin typeface="Avenir LT Pro 65 Medium" panose="020B0603020203020204" pitchFamily="34" charset="0"/>
              <a:ea typeface="Aptos" panose="020B000402020202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PT" sz="1600" dirty="0">
                <a:effectLst/>
                <a:latin typeface="Avenir LT Pro 65 Medium" panose="020B0603020203020204" pitchFamily="34" charset="0"/>
                <a:ea typeface="Times New Roman" panose="02020603050405020304" pitchFamily="18" charset="0"/>
              </a:rPr>
              <a:t>Compactação e transporte marítimo para reciclagem na Europa;</a:t>
            </a:r>
            <a:endParaRPr lang="pt-PT" sz="1600" dirty="0">
              <a:effectLst/>
              <a:latin typeface="Avenir LT Pro 65 Medium" panose="020B0603020203020204" pitchFamily="34" charset="0"/>
              <a:ea typeface="Aptos" panose="020B000402020202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PT" sz="1600" dirty="0">
                <a:effectLst/>
                <a:latin typeface="Avenir LT Pro 65 Medium" panose="020B0603020203020204" pitchFamily="34" charset="0"/>
                <a:ea typeface="Times New Roman" panose="02020603050405020304" pitchFamily="18" charset="0"/>
              </a:rPr>
              <a:t>Reinvestimento em educação ambiental e campanhas de sensibilização.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pt-PT" sz="1600" dirty="0">
              <a:effectLst/>
              <a:latin typeface="Avenir LT Pro 65 Medium" panose="020B0603020203020204" pitchFamily="34" charset="0"/>
              <a:ea typeface="Aptos" panose="020B0004020202020204" pitchFamily="34" charset="0"/>
            </a:endParaRPr>
          </a:p>
          <a:p>
            <a:pPr>
              <a:buNone/>
            </a:pPr>
            <a:r>
              <a:rPr lang="pt-PT" sz="1600" b="1" dirty="0">
                <a:effectLst/>
                <a:latin typeface="Avenir LT Pro 65 Medium" panose="020B0603020203020204" pitchFamily="34" charset="0"/>
                <a:ea typeface="Aptos" panose="020B0004020202020204" pitchFamily="34" charset="0"/>
              </a:rPr>
              <a:t>O objetivo?</a:t>
            </a:r>
            <a:br>
              <a:rPr lang="pt-PT" sz="1600" dirty="0">
                <a:effectLst/>
                <a:latin typeface="Avenir LT Pro 65 Medium" panose="020B0603020203020204" pitchFamily="34" charset="0"/>
                <a:ea typeface="Aptos" panose="020B0004020202020204" pitchFamily="34" charset="0"/>
              </a:rPr>
            </a:br>
            <a:r>
              <a:rPr lang="pt-PT" sz="1600" dirty="0">
                <a:effectLst/>
                <a:latin typeface="Avenir LT Pro 65 Medium" panose="020B0603020203020204" pitchFamily="34" charset="0"/>
                <a:ea typeface="Aptos" panose="020B0004020202020204" pitchFamily="34" charset="0"/>
              </a:rPr>
              <a:t>Reduzir a poluição, gerar empregos e transformar a consciência ecológica da população.</a:t>
            </a:r>
          </a:p>
          <a:p>
            <a:pPr>
              <a:buNone/>
            </a:pPr>
            <a:r>
              <a:rPr lang="pt-PT" sz="1600" dirty="0">
                <a:effectLst/>
                <a:latin typeface="Avenir LT Pro 65 Medium" panose="020B0603020203020204" pitchFamily="34" charset="0"/>
                <a:ea typeface="Aptos" panose="020B0004020202020204" pitchFamily="34" charset="0"/>
              </a:rPr>
              <a:t> 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5FE5F00F-4F02-4499-8789-C9ECCE6431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85" y="1777830"/>
            <a:ext cx="2322392" cy="1545446"/>
          </a:xfrm>
          <a:prstGeom prst="rect">
            <a:avLst/>
          </a:prstGeom>
        </p:spPr>
      </p:pic>
      <p:pic>
        <p:nvPicPr>
          <p:cNvPr id="2050" name="Picture 2" descr="detail of the rocky farallons in punta de sal in the caribbean sea, tela. honduras - ilha do sal imagens e fotografias de stock">
            <a:extLst>
              <a:ext uri="{FF2B5EF4-FFF2-40B4-BE49-F238E27FC236}">
                <a16:creationId xmlns:a16="http://schemas.microsoft.com/office/drawing/2014/main" id="{2BA975DB-587B-E37D-5EC5-343DE5EF8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55" y="3511870"/>
            <a:ext cx="2322392" cy="154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edra de Lume, Sal island, Cape Verde Islands, Africa.">
            <a:extLst>
              <a:ext uri="{FF2B5EF4-FFF2-40B4-BE49-F238E27FC236}">
                <a16:creationId xmlns:a16="http://schemas.microsoft.com/office/drawing/2014/main" id="{0D5491F0-D1F1-2EC6-2BDD-6F6F7F430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55" y="5248725"/>
            <a:ext cx="2322392" cy="154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01755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alão de Fala: Retângulo 20">
            <a:extLst>
              <a:ext uri="{FF2B5EF4-FFF2-40B4-BE49-F238E27FC236}">
                <a16:creationId xmlns:a16="http://schemas.microsoft.com/office/drawing/2014/main" id="{B3C97D46-F0FD-4CD0-AAC0-23EFD811FACC}"/>
              </a:ext>
            </a:extLst>
          </p:cNvPr>
          <p:cNvSpPr/>
          <p:nvPr/>
        </p:nvSpPr>
        <p:spPr>
          <a:xfrm>
            <a:off x="2903973" y="1772173"/>
            <a:ext cx="2626249" cy="2983745"/>
          </a:xfrm>
          <a:prstGeom prst="wedgeRectCallout">
            <a:avLst>
              <a:gd name="adj1" fmla="val -438"/>
              <a:gd name="adj2" fmla="val 7236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>
              <a:latin typeface="Avenir LT Pro 65 Medium" panose="020B0603020203020204" pitchFamily="34" charset="0"/>
            </a:endParaRPr>
          </a:p>
        </p:txBody>
      </p:sp>
      <p:sp>
        <p:nvSpPr>
          <p:cNvPr id="18" name="Balão de Fala: Retângulo 17">
            <a:extLst>
              <a:ext uri="{FF2B5EF4-FFF2-40B4-BE49-F238E27FC236}">
                <a16:creationId xmlns:a16="http://schemas.microsoft.com/office/drawing/2014/main" id="{582389FF-9F43-4BFF-9ABD-A4ACDA5D588B}"/>
              </a:ext>
            </a:extLst>
          </p:cNvPr>
          <p:cNvSpPr/>
          <p:nvPr/>
        </p:nvSpPr>
        <p:spPr>
          <a:xfrm>
            <a:off x="5793855" y="1756164"/>
            <a:ext cx="2626249" cy="2983745"/>
          </a:xfrm>
          <a:prstGeom prst="wedgeRectCallout">
            <a:avLst>
              <a:gd name="adj1" fmla="val -6517"/>
              <a:gd name="adj2" fmla="val 6750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>
              <a:latin typeface="Avenir LT Pro 65 Medium" panose="020B0603020203020204" pitchFamily="34" charset="0"/>
            </a:endParaRPr>
          </a:p>
        </p:txBody>
      </p:sp>
      <p:sp>
        <p:nvSpPr>
          <p:cNvPr id="19" name="Balão de Fala: Retângulo 18">
            <a:extLst>
              <a:ext uri="{FF2B5EF4-FFF2-40B4-BE49-F238E27FC236}">
                <a16:creationId xmlns:a16="http://schemas.microsoft.com/office/drawing/2014/main" id="{11AE9C68-F38A-4F80-A88F-09FB027C37A5}"/>
              </a:ext>
            </a:extLst>
          </p:cNvPr>
          <p:cNvSpPr/>
          <p:nvPr/>
        </p:nvSpPr>
        <p:spPr>
          <a:xfrm>
            <a:off x="345385" y="1772173"/>
            <a:ext cx="2294955" cy="2983745"/>
          </a:xfrm>
          <a:prstGeom prst="wedgeRectCallout">
            <a:avLst>
              <a:gd name="adj1" fmla="val 35259"/>
              <a:gd name="adj2" fmla="val 65069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>
              <a:latin typeface="Avenir LT Pro 65 Medium" panose="020B0603020203020204" pitchFamily="34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93AFA6DB-4CFA-4BF6-A400-3FD056369B75}"/>
              </a:ext>
            </a:extLst>
          </p:cNvPr>
          <p:cNvSpPr/>
          <p:nvPr/>
        </p:nvSpPr>
        <p:spPr>
          <a:xfrm>
            <a:off x="0" y="1015423"/>
            <a:ext cx="8420100" cy="454528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52400" dist="50800" dir="5400000" algn="ctr" rotWithShape="0">
              <a:schemeClr val="tx1"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>
              <a:latin typeface="Avenir LT Pro 65 Medium" panose="020B060302020302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510DD3E-B659-4252-9AB9-FA57851305D6}"/>
              </a:ext>
            </a:extLst>
          </p:cNvPr>
          <p:cNvSpPr txBox="1"/>
          <p:nvPr/>
        </p:nvSpPr>
        <p:spPr>
          <a:xfrm>
            <a:off x="442686" y="828146"/>
            <a:ext cx="4572000" cy="707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500"/>
              </a:lnSpc>
            </a:pPr>
            <a:r>
              <a:rPr lang="pt-PT" sz="2400" noProof="0" dirty="0">
                <a:solidFill>
                  <a:schemeClr val="bg1"/>
                </a:solidFill>
                <a:latin typeface="Avenir LT Pro 65 Medium" panose="020B0603020203020204" pitchFamily="34" charset="0"/>
                <a:ea typeface="Nunito Semi Bold" pitchFamily="34" charset="-122"/>
                <a:cs typeface="Nunito Semi Bold" pitchFamily="34" charset="-120"/>
              </a:rPr>
              <a:t>A Solução</a:t>
            </a:r>
            <a:endParaRPr lang="pt-PT" sz="2400" noProof="0" dirty="0">
              <a:solidFill>
                <a:schemeClr val="bg1"/>
              </a:solidFill>
              <a:latin typeface="Avenir LT Pro 65 Medium" panose="020B0603020203020204" pitchFamily="34" charset="0"/>
            </a:endParaRPr>
          </a:p>
        </p:txBody>
      </p:sp>
      <p:sp>
        <p:nvSpPr>
          <p:cNvPr id="6" name="Text 2">
            <a:extLst>
              <a:ext uri="{FF2B5EF4-FFF2-40B4-BE49-F238E27FC236}">
                <a16:creationId xmlns:a16="http://schemas.microsoft.com/office/drawing/2014/main" id="{B6211D91-0D20-4DDC-AA31-F10F79874277}"/>
              </a:ext>
            </a:extLst>
          </p:cNvPr>
          <p:cNvSpPr/>
          <p:nvPr/>
        </p:nvSpPr>
        <p:spPr>
          <a:xfrm>
            <a:off x="398201" y="181451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pt-PT" sz="1600" b="1" noProof="0" dirty="0">
                <a:solidFill>
                  <a:schemeClr val="accent6">
                    <a:lumMod val="75000"/>
                  </a:schemeClr>
                </a:solidFill>
                <a:latin typeface="Avenir LT Pro 65 Medium" panose="020B0603020203020204" pitchFamily="34" charset="0"/>
                <a:ea typeface="Nunito Semi Bold" pitchFamily="34" charset="-122"/>
                <a:cs typeface="Nunito Semi Bold" pitchFamily="34" charset="-120"/>
              </a:rPr>
              <a:t>Coleta</a:t>
            </a:r>
            <a:r>
              <a:rPr lang="pt-PT" sz="2200" noProof="0" dirty="0">
                <a:latin typeface="Avenir LT Pro 65 Medium" panose="020B0603020203020204" pitchFamily="34" charset="0"/>
                <a:ea typeface="Nunito Semi Bold" pitchFamily="34" charset="-122"/>
                <a:cs typeface="Nunito Semi Bold" pitchFamily="34" charset="-120"/>
              </a:rPr>
              <a:t> </a:t>
            </a:r>
            <a:r>
              <a:rPr lang="pt-PT" sz="1600" b="1" noProof="0" dirty="0">
                <a:solidFill>
                  <a:schemeClr val="accent6">
                    <a:lumMod val="75000"/>
                  </a:schemeClr>
                </a:solidFill>
                <a:latin typeface="Avenir LT Pro 65 Medium" panose="020B0603020203020204" pitchFamily="34" charset="0"/>
                <a:ea typeface="Nunito Semi Bold" pitchFamily="34" charset="-122"/>
                <a:cs typeface="Nunito Semi Bold" pitchFamily="34" charset="-120"/>
              </a:rPr>
              <a:t>Eficiente</a:t>
            </a:r>
            <a:endParaRPr lang="pt-PT" sz="1600" b="1" noProof="0" dirty="0">
              <a:solidFill>
                <a:schemeClr val="accent6">
                  <a:lumMod val="75000"/>
                </a:schemeClr>
              </a:solidFill>
              <a:latin typeface="Avenir LT Pro 65 Medium" panose="020B0603020203020204" pitchFamily="34" charset="0"/>
            </a:endParaRPr>
          </a:p>
        </p:txBody>
      </p:sp>
      <p:sp>
        <p:nvSpPr>
          <p:cNvPr id="7" name="Text 3">
            <a:extLst>
              <a:ext uri="{FF2B5EF4-FFF2-40B4-BE49-F238E27FC236}">
                <a16:creationId xmlns:a16="http://schemas.microsoft.com/office/drawing/2014/main" id="{AB0DD06B-AFD5-40D7-8DB6-A1B3E0E2C433}"/>
              </a:ext>
            </a:extLst>
          </p:cNvPr>
          <p:cNvSpPr/>
          <p:nvPr/>
        </p:nvSpPr>
        <p:spPr>
          <a:xfrm>
            <a:off x="442690" y="2314115"/>
            <a:ext cx="2098259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pt-PT" sz="1600" noProof="0" dirty="0">
                <a:latin typeface="Avenir LT Pro 65 Medium" panose="020B0603020203020204" pitchFamily="34" charset="0"/>
                <a:ea typeface="PT Sans" pitchFamily="34" charset="-122"/>
                <a:cs typeface="PT Sans" pitchFamily="34" charset="-120"/>
              </a:rPr>
              <a:t>Recolheremos resíduos de hotéis, restaurantes, escolas, hospitais, aeroporto e outros pontos estratégicos.</a:t>
            </a:r>
            <a:endParaRPr lang="pt-PT" sz="1600" noProof="0" dirty="0">
              <a:latin typeface="Avenir LT Pro 65 Medium" panose="020B0603020203020204" pitchFamily="34" charset="0"/>
            </a:endParaRPr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7A88F75E-57AF-45E6-82BB-4BA83A462F95}"/>
              </a:ext>
            </a:extLst>
          </p:cNvPr>
          <p:cNvSpPr/>
          <p:nvPr/>
        </p:nvSpPr>
        <p:spPr>
          <a:xfrm>
            <a:off x="2942274" y="1799449"/>
            <a:ext cx="3064669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pt-PT" sz="1600" b="1" noProof="0" dirty="0">
                <a:solidFill>
                  <a:schemeClr val="accent6">
                    <a:lumMod val="75000"/>
                  </a:schemeClr>
                </a:solidFill>
                <a:latin typeface="Avenir LT Pro 65 Medium" panose="020B0603020203020204" pitchFamily="34" charset="0"/>
                <a:ea typeface="Nunito Semi Bold" pitchFamily="34" charset="-122"/>
                <a:cs typeface="Nunito Semi Bold" pitchFamily="34" charset="-120"/>
              </a:rPr>
              <a:t>Triagem e </a:t>
            </a:r>
            <a:r>
              <a:rPr lang="pt-PT" b="1" noProof="0" dirty="0">
                <a:solidFill>
                  <a:schemeClr val="accent6">
                    <a:lumMod val="75000"/>
                  </a:schemeClr>
                </a:solidFill>
                <a:latin typeface="Avenir LT Pro 65 Medium" panose="020B0603020203020204" pitchFamily="34" charset="0"/>
                <a:ea typeface="Nunito Semi Bold" pitchFamily="34" charset="-122"/>
                <a:cs typeface="Nunito Semi Bold" pitchFamily="34" charset="-120"/>
              </a:rPr>
              <a:t>Compactação</a:t>
            </a:r>
            <a:endParaRPr lang="pt-PT" b="1" noProof="0" dirty="0">
              <a:solidFill>
                <a:schemeClr val="accent6">
                  <a:lumMod val="75000"/>
                </a:schemeClr>
              </a:solidFill>
              <a:latin typeface="Avenir LT Pro 65 Medium" panose="020B0603020203020204" pitchFamily="34" charset="0"/>
            </a:endParaRPr>
          </a:p>
        </p:txBody>
      </p:sp>
      <p:sp>
        <p:nvSpPr>
          <p:cNvPr id="9" name="Text 6">
            <a:extLst>
              <a:ext uri="{FF2B5EF4-FFF2-40B4-BE49-F238E27FC236}">
                <a16:creationId xmlns:a16="http://schemas.microsoft.com/office/drawing/2014/main" id="{8E5C43B7-B49E-4953-BDB5-1CBB5F210002}"/>
              </a:ext>
            </a:extLst>
          </p:cNvPr>
          <p:cNvSpPr/>
          <p:nvPr/>
        </p:nvSpPr>
        <p:spPr>
          <a:xfrm>
            <a:off x="3110155" y="2336265"/>
            <a:ext cx="2193529" cy="23886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pt-PT" sz="1600" noProof="0" dirty="0">
                <a:latin typeface="Avenir LT Pro 65 Medium" panose="020B0603020203020204" pitchFamily="34" charset="0"/>
                <a:ea typeface="PT Sans" pitchFamily="34" charset="-122"/>
                <a:cs typeface="PT Sans" pitchFamily="34" charset="-120"/>
              </a:rPr>
              <a:t>Utilizaremos tecnologia avançada para triar e compactar resíduos, otimizando o espaço e a logística.</a:t>
            </a:r>
            <a:endParaRPr lang="pt-PT" sz="1600" noProof="0" dirty="0">
              <a:latin typeface="Avenir LT Pro 65 Medium" panose="020B0603020203020204" pitchFamily="34" charset="0"/>
            </a:endParaRPr>
          </a:p>
        </p:txBody>
      </p:sp>
      <p:sp>
        <p:nvSpPr>
          <p:cNvPr id="12" name="Text 8">
            <a:extLst>
              <a:ext uri="{FF2B5EF4-FFF2-40B4-BE49-F238E27FC236}">
                <a16:creationId xmlns:a16="http://schemas.microsoft.com/office/drawing/2014/main" id="{58260999-375F-4B36-8042-68131FD668C9}"/>
              </a:ext>
            </a:extLst>
          </p:cNvPr>
          <p:cNvSpPr/>
          <p:nvPr/>
        </p:nvSpPr>
        <p:spPr>
          <a:xfrm>
            <a:off x="6095789" y="181451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pt-PT" sz="1600" b="1" noProof="0" dirty="0">
                <a:solidFill>
                  <a:schemeClr val="accent6">
                    <a:lumMod val="75000"/>
                  </a:schemeClr>
                </a:solidFill>
                <a:latin typeface="Avenir LT Pro 65 Medium" panose="020B0603020203020204" pitchFamily="34" charset="0"/>
                <a:ea typeface="Nunito Semi Bold" pitchFamily="34" charset="-122"/>
                <a:cs typeface="Nunito Semi Bold" pitchFamily="34" charset="-120"/>
              </a:rPr>
              <a:t>Economia</a:t>
            </a:r>
            <a:r>
              <a:rPr lang="pt-PT" b="1" noProof="0" dirty="0">
                <a:solidFill>
                  <a:schemeClr val="accent6">
                    <a:lumMod val="75000"/>
                  </a:schemeClr>
                </a:solidFill>
                <a:latin typeface="Avenir LT Pro 65 Medium" panose="020B0603020203020204" pitchFamily="34" charset="0"/>
                <a:ea typeface="Nunito Semi Bold" pitchFamily="34" charset="-122"/>
                <a:cs typeface="Nunito Semi Bold" pitchFamily="34" charset="-120"/>
              </a:rPr>
              <a:t> Circular</a:t>
            </a:r>
            <a:endParaRPr lang="pt-PT" b="1" noProof="0" dirty="0">
              <a:solidFill>
                <a:schemeClr val="accent6">
                  <a:lumMod val="75000"/>
                </a:schemeClr>
              </a:solidFill>
              <a:latin typeface="Avenir LT Pro 65 Medium" panose="020B0603020203020204" pitchFamily="34" charset="0"/>
            </a:endParaRPr>
          </a:p>
        </p:txBody>
      </p:sp>
      <p:sp>
        <p:nvSpPr>
          <p:cNvPr id="13" name="Text 9">
            <a:extLst>
              <a:ext uri="{FF2B5EF4-FFF2-40B4-BE49-F238E27FC236}">
                <a16:creationId xmlns:a16="http://schemas.microsoft.com/office/drawing/2014/main" id="{C3DF2C96-C909-4E0B-A342-DCF9AD22CC25}"/>
              </a:ext>
            </a:extLst>
          </p:cNvPr>
          <p:cNvSpPr/>
          <p:nvPr/>
        </p:nvSpPr>
        <p:spPr>
          <a:xfrm>
            <a:off x="5969391" y="2301997"/>
            <a:ext cx="2413156" cy="22873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pt-PT" sz="1600" noProof="0" dirty="0">
                <a:latin typeface="Avenir LT Pro 65 Medium" panose="020B0603020203020204" pitchFamily="34" charset="0"/>
                <a:ea typeface="PT Sans" pitchFamily="34" charset="-122"/>
                <a:cs typeface="PT Sans" pitchFamily="34" charset="-120"/>
              </a:rPr>
              <a:t>Incentivaremos a reutilização e reciclagem de materiais, exportando os resíduos</a:t>
            </a:r>
            <a:r>
              <a:rPr lang="pt-PT" sz="1600" dirty="0">
                <a:latin typeface="Avenir LT Pro 65 Medium" panose="020B0603020203020204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pt-PT" sz="1600" noProof="0" dirty="0">
                <a:latin typeface="Avenir LT Pro 65 Medium" panose="020B0603020203020204" pitchFamily="34" charset="0"/>
                <a:ea typeface="PT Sans" pitchFamily="34" charset="-122"/>
                <a:cs typeface="PT Sans" pitchFamily="34" charset="-120"/>
              </a:rPr>
              <a:t>reduzindo o volume  de lixo para aterros.</a:t>
            </a:r>
            <a:endParaRPr lang="pt-PT" sz="1600" noProof="0" dirty="0">
              <a:latin typeface="Avenir LT Pro 65 Medium" panose="020B0603020203020204" pitchFamily="34" charset="0"/>
            </a:endParaRPr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836FBBEF-3414-484C-ADB6-8CFD65177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461" y="5084474"/>
            <a:ext cx="1451643" cy="1451643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6C70D23D-E50F-46E9-9687-FE60260A5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17" y="5116759"/>
            <a:ext cx="1451643" cy="1451643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3A354128-6441-408B-92E0-3FFB4FE7C6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976" y="5116759"/>
            <a:ext cx="1451643" cy="145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29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id="{E183361C-E837-4CFD-84DB-89F835590D24}"/>
              </a:ext>
            </a:extLst>
          </p:cNvPr>
          <p:cNvSpPr/>
          <p:nvPr/>
        </p:nvSpPr>
        <p:spPr>
          <a:xfrm>
            <a:off x="0" y="1003953"/>
            <a:ext cx="9144000" cy="5854051"/>
          </a:xfrm>
          <a:prstGeom prst="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>
              <a:latin typeface="Avenir LT Pro 65 Medium" panose="020B0603020203020204" pitchFamily="34" charset="0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6ACA0E1E-FB39-4A0E-8031-687E1DEFC4E5}"/>
              </a:ext>
            </a:extLst>
          </p:cNvPr>
          <p:cNvSpPr/>
          <p:nvPr/>
        </p:nvSpPr>
        <p:spPr>
          <a:xfrm>
            <a:off x="0" y="1003949"/>
            <a:ext cx="9144000" cy="50515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>
              <a:latin typeface="Avenir LT Pro 65 Medium" panose="020B0603020203020204" pitchFamily="34" charset="0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310BE5E8-C6FD-7B52-2CE1-3F17366CB2D0}"/>
              </a:ext>
            </a:extLst>
          </p:cNvPr>
          <p:cNvSpPr/>
          <p:nvPr/>
        </p:nvSpPr>
        <p:spPr>
          <a:xfrm>
            <a:off x="3400765" y="3094271"/>
            <a:ext cx="2527018" cy="3004084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>
              <a:latin typeface="Avenir LT Pro 65 Medium" panose="020B0603020203020204" pitchFamily="34" charset="0"/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2A17DE2A-4277-AD78-49B8-983269355F57}"/>
              </a:ext>
            </a:extLst>
          </p:cNvPr>
          <p:cNvSpPr/>
          <p:nvPr/>
        </p:nvSpPr>
        <p:spPr>
          <a:xfrm>
            <a:off x="3400765" y="3421482"/>
            <a:ext cx="2527018" cy="30040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>
              <a:latin typeface="Avenir LT Pro 65 Medium" panose="020B0603020203020204" pitchFamily="34" charset="0"/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882C11DA-17AB-BE26-65D7-6FCC17913DB3}"/>
              </a:ext>
            </a:extLst>
          </p:cNvPr>
          <p:cNvSpPr/>
          <p:nvPr/>
        </p:nvSpPr>
        <p:spPr>
          <a:xfrm>
            <a:off x="6394788" y="3094271"/>
            <a:ext cx="2527018" cy="3004084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>
              <a:latin typeface="Avenir LT Pro 65 Medium" panose="020B0603020203020204" pitchFamily="34" charset="0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D1DFFD67-12EF-457A-5461-730053BD7BAA}"/>
              </a:ext>
            </a:extLst>
          </p:cNvPr>
          <p:cNvSpPr/>
          <p:nvPr/>
        </p:nvSpPr>
        <p:spPr>
          <a:xfrm>
            <a:off x="6394788" y="3421482"/>
            <a:ext cx="2527018" cy="30040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>
              <a:latin typeface="Avenir LT Pro 65 Medium" panose="020B0603020203020204" pitchFamily="34" charset="0"/>
            </a:endParaRPr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E120AF2F-CFF7-00DB-6EDF-E42335DC06B4}"/>
              </a:ext>
            </a:extLst>
          </p:cNvPr>
          <p:cNvSpPr/>
          <p:nvPr/>
        </p:nvSpPr>
        <p:spPr>
          <a:xfrm>
            <a:off x="3464846" y="3698173"/>
            <a:ext cx="2280634" cy="7451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3000"/>
              </a:lnSpc>
            </a:pPr>
            <a:r>
              <a:rPr lang="pt-PT" sz="1850" noProof="0" dirty="0">
                <a:latin typeface="Avenir LT Pro 65 Medium" panose="020B0603020203020204" pitchFamily="34" charset="0"/>
                <a:ea typeface="PT Sans" pitchFamily="34" charset="-122"/>
                <a:cs typeface="PT Sans" pitchFamily="34" charset="-120"/>
              </a:rPr>
              <a:t>A falta de infraestrutura eficiente aumenta os custos com a coleta e tratamento de resíduos.</a:t>
            </a:r>
            <a:endParaRPr lang="pt-PT" sz="1850" noProof="0" dirty="0">
              <a:latin typeface="Avenir LT Pro 65 Medium" panose="020B0603020203020204" pitchFamily="34" charset="0"/>
            </a:endParaRPr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BA806C8D-895F-C3C8-4D8A-01AB8A30BCC1}"/>
              </a:ext>
            </a:extLst>
          </p:cNvPr>
          <p:cNvSpPr/>
          <p:nvPr/>
        </p:nvSpPr>
        <p:spPr>
          <a:xfrm>
            <a:off x="6731442" y="3698172"/>
            <a:ext cx="1853710" cy="7451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3000"/>
              </a:lnSpc>
            </a:pPr>
            <a:r>
              <a:rPr lang="pt-PT" sz="1850" noProof="0" dirty="0">
                <a:latin typeface="Avenir LT Pro 65 Medium" panose="020B0603020203020204" pitchFamily="34" charset="0"/>
                <a:ea typeface="PT Sans" pitchFamily="34" charset="-122"/>
                <a:cs typeface="PT Sans" pitchFamily="34" charset="-120"/>
              </a:rPr>
              <a:t>A gestão de resíduos impacta a saúde pública e a qualidade de vida da população.</a:t>
            </a:r>
            <a:endParaRPr lang="pt-PT" sz="1850" noProof="0" dirty="0">
              <a:latin typeface="Avenir LT Pro 65 Medium" panose="020B060302020302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D0278A9-0035-C2D8-463E-649BAA883CFE}"/>
              </a:ext>
            </a:extLst>
          </p:cNvPr>
          <p:cNvSpPr txBox="1"/>
          <p:nvPr/>
        </p:nvSpPr>
        <p:spPr>
          <a:xfrm>
            <a:off x="1486091" y="1072530"/>
            <a:ext cx="6356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noProof="0" dirty="0">
                <a:solidFill>
                  <a:schemeClr val="bg1"/>
                </a:solidFill>
                <a:latin typeface="Avenir LT Pro 65 Medium" panose="020B0603020203020204" pitchFamily="34" charset="0"/>
                <a:ea typeface="Nunito Semi Bold" pitchFamily="34" charset="-122"/>
                <a:cs typeface="Nunito Semi Bold" pitchFamily="34" charset="-120"/>
              </a:rPr>
              <a:t>O DESAFIO DA GESTÃO DE RESÍDUOS EM CABO VERDE</a:t>
            </a:r>
          </a:p>
          <a:p>
            <a:endParaRPr lang="pt-PT" noProof="0" dirty="0">
              <a:solidFill>
                <a:schemeClr val="bg1"/>
              </a:solidFill>
              <a:latin typeface="Avenir LT Pro 65 Medium" panose="020B0603020203020204" pitchFamily="34" charset="0"/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C2E0A80F-E4A2-3047-3AF2-3BED0D982C1F}"/>
              </a:ext>
            </a:extLst>
          </p:cNvPr>
          <p:cNvSpPr/>
          <p:nvPr/>
        </p:nvSpPr>
        <p:spPr>
          <a:xfrm>
            <a:off x="406742" y="3094271"/>
            <a:ext cx="2527018" cy="3004084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>
              <a:latin typeface="Avenir LT Pro 65 Medium" panose="020B0603020203020204" pitchFamily="34" charset="0"/>
            </a:endParaRP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4C5132BF-5EB6-455A-06B0-5A6C5D03CC3F}"/>
              </a:ext>
            </a:extLst>
          </p:cNvPr>
          <p:cNvSpPr/>
          <p:nvPr/>
        </p:nvSpPr>
        <p:spPr>
          <a:xfrm>
            <a:off x="406742" y="3421482"/>
            <a:ext cx="2527018" cy="30040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>
              <a:latin typeface="Avenir LT Pro 65 Medium" panose="020B0603020203020204" pitchFamily="34" charset="0"/>
            </a:endParaRP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A9134FA2-7A02-1A6C-B097-68617866AA67}"/>
              </a:ext>
            </a:extLst>
          </p:cNvPr>
          <p:cNvSpPr/>
          <p:nvPr/>
        </p:nvSpPr>
        <p:spPr>
          <a:xfrm>
            <a:off x="660601" y="3698174"/>
            <a:ext cx="2019300" cy="7451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pt-PT" sz="1850" noProof="0" dirty="0">
                <a:latin typeface="Avenir LT Pro 65 Medium" panose="020B0603020203020204" pitchFamily="34" charset="0"/>
                <a:ea typeface="PT Sans" pitchFamily="34" charset="-122"/>
                <a:cs typeface="PT Sans" pitchFamily="34" charset="-120"/>
              </a:rPr>
              <a:t>O descarte inadequado de resíduos afeta a beleza natural das ilhas, poluindo praias e oceanos.</a:t>
            </a:r>
            <a:endParaRPr lang="pt-PT" sz="1850" noProof="0" dirty="0">
              <a:latin typeface="Avenir LT Pro 65 Medium" panose="020B0603020203020204" pitchFamily="34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2D2BDAA0-5873-3941-BF8A-0D40F92BBCEA}"/>
              </a:ext>
            </a:extLst>
          </p:cNvPr>
          <p:cNvSpPr txBox="1"/>
          <p:nvPr/>
        </p:nvSpPr>
        <p:spPr>
          <a:xfrm>
            <a:off x="621605" y="3130160"/>
            <a:ext cx="2052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400" noProof="0" dirty="0">
                <a:solidFill>
                  <a:schemeClr val="bg1"/>
                </a:solidFill>
                <a:latin typeface="Avenir LT Pro 65 Medium" panose="020B0603020203020204" pitchFamily="34" charset="0"/>
              </a:rPr>
              <a:t>IMPACTO AMBIENTAL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61C20E29-24C8-3764-A5C6-C09CD6AE5F93}"/>
              </a:ext>
            </a:extLst>
          </p:cNvPr>
          <p:cNvSpPr txBox="1"/>
          <p:nvPr/>
        </p:nvSpPr>
        <p:spPr>
          <a:xfrm>
            <a:off x="3560670" y="3121223"/>
            <a:ext cx="22072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400" noProof="0" dirty="0">
                <a:solidFill>
                  <a:schemeClr val="bg1"/>
                </a:solidFill>
                <a:latin typeface="Avenir LT Pro 65 Medium" panose="020B0603020203020204" pitchFamily="34" charset="0"/>
              </a:rPr>
              <a:t>IMPACTO ECONÔMICO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2CF8CCED-CD84-B336-739F-FDF519E34BD7}"/>
              </a:ext>
            </a:extLst>
          </p:cNvPr>
          <p:cNvSpPr txBox="1"/>
          <p:nvPr/>
        </p:nvSpPr>
        <p:spPr>
          <a:xfrm>
            <a:off x="6814380" y="3130160"/>
            <a:ext cx="16878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400" noProof="0" dirty="0">
                <a:solidFill>
                  <a:schemeClr val="bg1"/>
                </a:solidFill>
                <a:latin typeface="Avenir LT Pro 65 Medium" panose="020B0603020203020204" pitchFamily="34" charset="0"/>
              </a:rPr>
              <a:t>IMPACTO SOCIAL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8F38DE8-073E-45B0-9AA6-8F66342119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91" y="1874432"/>
            <a:ext cx="1056234" cy="105623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8EA4EE1-1B27-463F-A7B8-2AA96E7B5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113" y="1700496"/>
            <a:ext cx="1164197" cy="116419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CE6259A-43DD-4ED8-8C53-0E1A6D0454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647" y="1700496"/>
            <a:ext cx="1181325" cy="11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33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DE6ABAC-12EE-4DA0-B60A-11C11284B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83" y="1213265"/>
            <a:ext cx="9185383" cy="5877345"/>
          </a:xfrm>
          <a:prstGeom prst="rect">
            <a:avLst/>
          </a:prstGeom>
        </p:spPr>
      </p:pic>
      <p:sp>
        <p:nvSpPr>
          <p:cNvPr id="6" name="Text 6">
            <a:extLst>
              <a:ext uri="{FF2B5EF4-FFF2-40B4-BE49-F238E27FC236}">
                <a16:creationId xmlns:a16="http://schemas.microsoft.com/office/drawing/2014/main" id="{10636920-BA3E-45AA-8728-44FC095F4B31}"/>
              </a:ext>
            </a:extLst>
          </p:cNvPr>
          <p:cNvSpPr/>
          <p:nvPr/>
        </p:nvSpPr>
        <p:spPr>
          <a:xfrm>
            <a:off x="5669034" y="2809166"/>
            <a:ext cx="358140" cy="4476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500"/>
              </a:lnSpc>
            </a:pPr>
            <a:endParaRPr lang="pt-PT" sz="1600" noProof="0" dirty="0">
              <a:latin typeface="Avenir LT Pro 65 Medium" panose="020B0603020203020204" pitchFamily="34" charset="0"/>
            </a:endParaRPr>
          </a:p>
        </p:txBody>
      </p:sp>
      <p:sp>
        <p:nvSpPr>
          <p:cNvPr id="10" name="Text 12">
            <a:extLst>
              <a:ext uri="{FF2B5EF4-FFF2-40B4-BE49-F238E27FC236}">
                <a16:creationId xmlns:a16="http://schemas.microsoft.com/office/drawing/2014/main" id="{24E95D7B-C268-4EA1-ADBD-AD2A971E8810}"/>
              </a:ext>
            </a:extLst>
          </p:cNvPr>
          <p:cNvSpPr/>
          <p:nvPr/>
        </p:nvSpPr>
        <p:spPr>
          <a:xfrm>
            <a:off x="3153776" y="4902281"/>
            <a:ext cx="358140" cy="4476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500"/>
              </a:lnSpc>
            </a:pPr>
            <a:endParaRPr lang="pt-PT" sz="1600" noProof="0" dirty="0">
              <a:latin typeface="Avenir LT Pro 65 Medium" panose="020B0603020203020204" pitchFamily="34" charset="0"/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4053399A-1F7F-CC6A-BEC8-3CBA683C6556}"/>
              </a:ext>
            </a:extLst>
          </p:cNvPr>
          <p:cNvGrpSpPr/>
          <p:nvPr/>
        </p:nvGrpSpPr>
        <p:grpSpPr>
          <a:xfrm>
            <a:off x="6572914" y="2075019"/>
            <a:ext cx="2367519" cy="1181822"/>
            <a:chOff x="-530344" y="3852986"/>
            <a:chExt cx="2367519" cy="1181822"/>
          </a:xfrm>
        </p:grpSpPr>
        <p:sp>
          <p:nvSpPr>
            <p:cNvPr id="11" name="Text 1">
              <a:extLst>
                <a:ext uri="{FF2B5EF4-FFF2-40B4-BE49-F238E27FC236}">
                  <a16:creationId xmlns:a16="http://schemas.microsoft.com/office/drawing/2014/main" id="{1EE1482C-0B54-4F1F-9377-58677870788B}"/>
                </a:ext>
              </a:extLst>
            </p:cNvPr>
            <p:cNvSpPr/>
            <p:nvPr/>
          </p:nvSpPr>
          <p:spPr>
            <a:xfrm>
              <a:off x="-530344" y="3852986"/>
              <a:ext cx="925233" cy="35194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>
                <a:lnSpc>
                  <a:spcPts val="2750"/>
                </a:lnSpc>
              </a:pPr>
              <a:r>
                <a:rPr lang="pt-PT" sz="1600" b="1" u="sng" noProof="0" dirty="0">
                  <a:latin typeface="Avenir LT Pro 65 Medium" panose="020B0603020203020204" pitchFamily="34" charset="0"/>
                  <a:ea typeface="Nunito Semi Bold" pitchFamily="34" charset="-122"/>
                  <a:cs typeface="Nunito Semi Bold" pitchFamily="34" charset="-120"/>
                </a:rPr>
                <a:t>Coleta</a:t>
              </a:r>
              <a:endParaRPr lang="pt-PT" sz="1600" b="1" u="sng" noProof="0" dirty="0">
                <a:latin typeface="Avenir LT Pro 65 Medium" panose="020B0603020203020204" pitchFamily="34" charset="0"/>
              </a:endParaRPr>
            </a:p>
          </p:txBody>
        </p:sp>
        <p:sp>
          <p:nvSpPr>
            <p:cNvPr id="12" name="Text 2">
              <a:extLst>
                <a:ext uri="{FF2B5EF4-FFF2-40B4-BE49-F238E27FC236}">
                  <a16:creationId xmlns:a16="http://schemas.microsoft.com/office/drawing/2014/main" id="{275E5C5C-BC0C-49C6-9FB4-39D46B528C16}"/>
                </a:ext>
              </a:extLst>
            </p:cNvPr>
            <p:cNvSpPr/>
            <p:nvPr/>
          </p:nvSpPr>
          <p:spPr>
            <a:xfrm>
              <a:off x="-508506" y="4268760"/>
              <a:ext cx="2345681" cy="76604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>
                <a:lnSpc>
                  <a:spcPts val="3000"/>
                </a:lnSpc>
              </a:pPr>
              <a:r>
                <a:rPr lang="pt-PT" sz="1600" noProof="0" dirty="0">
                  <a:latin typeface="Avenir LT Pro 65 Medium" panose="020B0603020203020204" pitchFamily="34" charset="0"/>
                  <a:ea typeface="PT Sans" pitchFamily="34" charset="-122"/>
                  <a:cs typeface="PT Sans" pitchFamily="34" charset="-120"/>
                </a:rPr>
                <a:t>Recolha eficiente de </a:t>
              </a:r>
            </a:p>
            <a:p>
              <a:pPr>
                <a:lnSpc>
                  <a:spcPts val="3000"/>
                </a:lnSpc>
              </a:pPr>
              <a:r>
                <a:rPr lang="pt-PT" sz="1600" noProof="0" dirty="0">
                  <a:latin typeface="Avenir LT Pro 65 Medium" panose="020B0603020203020204" pitchFamily="34" charset="0"/>
                  <a:ea typeface="PT Sans" pitchFamily="34" charset="-122"/>
                  <a:cs typeface="PT Sans" pitchFamily="34" charset="-120"/>
                </a:rPr>
                <a:t>resíduos em todo o país.</a:t>
              </a:r>
              <a:endParaRPr lang="pt-PT" sz="1600" noProof="0" dirty="0">
                <a:latin typeface="Avenir LT Pro 65 Medium" panose="020B0603020203020204" pitchFamily="34" charset="0"/>
              </a:endParaRPr>
            </a:p>
          </p:txBody>
        </p:sp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40732D4B-2E7A-F2A8-BCF8-6CC1290F30FE}"/>
              </a:ext>
            </a:extLst>
          </p:cNvPr>
          <p:cNvGrpSpPr/>
          <p:nvPr/>
        </p:nvGrpSpPr>
        <p:grpSpPr>
          <a:xfrm>
            <a:off x="640080" y="2065495"/>
            <a:ext cx="2871836" cy="1198669"/>
            <a:chOff x="667982" y="2065495"/>
            <a:chExt cx="2862587" cy="1198669"/>
          </a:xfrm>
        </p:grpSpPr>
        <p:sp>
          <p:nvSpPr>
            <p:cNvPr id="13" name="Text 4">
              <a:extLst>
                <a:ext uri="{FF2B5EF4-FFF2-40B4-BE49-F238E27FC236}">
                  <a16:creationId xmlns:a16="http://schemas.microsoft.com/office/drawing/2014/main" id="{EF39BE6D-5285-4365-8D19-3CA79FF37261}"/>
                </a:ext>
              </a:extLst>
            </p:cNvPr>
            <p:cNvSpPr/>
            <p:nvPr/>
          </p:nvSpPr>
          <p:spPr>
            <a:xfrm>
              <a:off x="714384" y="2065495"/>
              <a:ext cx="2816185" cy="35194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>
                <a:lnSpc>
                  <a:spcPts val="2750"/>
                </a:lnSpc>
              </a:pPr>
              <a:r>
                <a:rPr lang="pt-PT" sz="1600" b="1" u="sng" noProof="0" dirty="0">
                  <a:latin typeface="Avenir LT Pro 65 Medium" panose="020B0603020203020204" pitchFamily="34" charset="0"/>
                  <a:ea typeface="Nunito Semi Bold" pitchFamily="34" charset="-122"/>
                  <a:cs typeface="Nunito Semi Bold" pitchFamily="34" charset="-120"/>
                </a:rPr>
                <a:t>Triagem</a:t>
              </a:r>
              <a:endParaRPr lang="pt-PT" sz="1600" b="1" u="sng" noProof="0" dirty="0">
                <a:latin typeface="Avenir LT Pro 65 Medium" panose="020B0603020203020204" pitchFamily="34" charset="0"/>
              </a:endParaRPr>
            </a:p>
          </p:txBody>
        </p:sp>
        <p:sp>
          <p:nvSpPr>
            <p:cNvPr id="14" name="Text 5">
              <a:extLst>
                <a:ext uri="{FF2B5EF4-FFF2-40B4-BE49-F238E27FC236}">
                  <a16:creationId xmlns:a16="http://schemas.microsoft.com/office/drawing/2014/main" id="{DE122CA8-7598-4867-BD78-59028C9EC2F7}"/>
                </a:ext>
              </a:extLst>
            </p:cNvPr>
            <p:cNvSpPr/>
            <p:nvPr/>
          </p:nvSpPr>
          <p:spPr>
            <a:xfrm>
              <a:off x="667982" y="2498116"/>
              <a:ext cx="2237542" cy="76604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>
                <a:lnSpc>
                  <a:spcPts val="3000"/>
                </a:lnSpc>
              </a:pPr>
              <a:r>
                <a:rPr lang="pt-PT" sz="1600" noProof="0" dirty="0">
                  <a:latin typeface="Avenir LT Pro 65 Medium" panose="020B0603020203020204" pitchFamily="34" charset="0"/>
                  <a:ea typeface="PT Sans" pitchFamily="34" charset="-122"/>
                  <a:cs typeface="PT Sans" pitchFamily="34" charset="-120"/>
                </a:rPr>
                <a:t>Separação de materiais recicláveis e não recicláveis.</a:t>
              </a:r>
              <a:endParaRPr lang="pt-PT" sz="1600" noProof="0" dirty="0">
                <a:latin typeface="Avenir LT Pro 65 Medium" panose="020B0603020203020204" pitchFamily="34" charset="0"/>
              </a:endParaRP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683CF343-06FE-9B30-FB80-F8DB6899970E}"/>
              </a:ext>
            </a:extLst>
          </p:cNvPr>
          <p:cNvGrpSpPr/>
          <p:nvPr/>
        </p:nvGrpSpPr>
        <p:grpSpPr>
          <a:xfrm>
            <a:off x="797596" y="4786192"/>
            <a:ext cx="2816185" cy="1155429"/>
            <a:chOff x="6605375" y="4425870"/>
            <a:chExt cx="2816185" cy="1155429"/>
          </a:xfrm>
        </p:grpSpPr>
        <p:sp>
          <p:nvSpPr>
            <p:cNvPr id="15" name="Text 7">
              <a:extLst>
                <a:ext uri="{FF2B5EF4-FFF2-40B4-BE49-F238E27FC236}">
                  <a16:creationId xmlns:a16="http://schemas.microsoft.com/office/drawing/2014/main" id="{DB701636-C787-443E-9E6A-FC4FFDABEEC6}"/>
                </a:ext>
              </a:extLst>
            </p:cNvPr>
            <p:cNvSpPr/>
            <p:nvPr/>
          </p:nvSpPr>
          <p:spPr>
            <a:xfrm>
              <a:off x="6605375" y="4425870"/>
              <a:ext cx="2816185" cy="35194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>
                <a:lnSpc>
                  <a:spcPts val="2750"/>
                </a:lnSpc>
              </a:pPr>
              <a:r>
                <a:rPr lang="pt-PT" sz="1600" b="1" u="sng" noProof="0" dirty="0">
                  <a:latin typeface="Avenir LT Pro 65 Medium" panose="020B0603020203020204" pitchFamily="34" charset="0"/>
                  <a:ea typeface="Nunito Semi Bold" pitchFamily="34" charset="-122"/>
                  <a:cs typeface="Nunito Semi Bold" pitchFamily="34" charset="-120"/>
                </a:rPr>
                <a:t>Reciclagem</a:t>
              </a:r>
              <a:endParaRPr lang="pt-PT" sz="1600" b="1" u="sng" noProof="0" dirty="0">
                <a:latin typeface="Avenir LT Pro 65 Medium" panose="020B0603020203020204" pitchFamily="34" charset="0"/>
              </a:endParaRPr>
            </a:p>
          </p:txBody>
        </p:sp>
        <p:sp>
          <p:nvSpPr>
            <p:cNvPr id="16" name="Text 8">
              <a:extLst>
                <a:ext uri="{FF2B5EF4-FFF2-40B4-BE49-F238E27FC236}">
                  <a16:creationId xmlns:a16="http://schemas.microsoft.com/office/drawing/2014/main" id="{BFF42DC3-0177-48A4-A2A3-8FE1169707B1}"/>
                </a:ext>
              </a:extLst>
            </p:cNvPr>
            <p:cNvSpPr/>
            <p:nvPr/>
          </p:nvSpPr>
          <p:spPr>
            <a:xfrm>
              <a:off x="6614262" y="4815251"/>
              <a:ext cx="2104434" cy="76604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>
                <a:lnSpc>
                  <a:spcPts val="3000"/>
                </a:lnSpc>
              </a:pPr>
              <a:r>
                <a:rPr lang="pt-PT" sz="1600" noProof="0" dirty="0">
                  <a:latin typeface="Avenir LT Pro 65 Medium" panose="020B0603020203020204" pitchFamily="34" charset="0"/>
                  <a:ea typeface="PT Sans" pitchFamily="34" charset="-122"/>
                  <a:cs typeface="PT Sans" pitchFamily="34" charset="-120"/>
                </a:rPr>
                <a:t>Transformação de resíduos em novos produtos.</a:t>
              </a:r>
              <a:endParaRPr lang="pt-PT" sz="1600" noProof="0" dirty="0">
                <a:latin typeface="Avenir LT Pro 65 Medium" panose="020B0603020203020204" pitchFamily="34" charset="0"/>
              </a:endParaRPr>
            </a:p>
          </p:txBody>
        </p: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699E8110-F694-61EF-13E6-AB514AE448BA}"/>
              </a:ext>
            </a:extLst>
          </p:cNvPr>
          <p:cNvGrpSpPr/>
          <p:nvPr/>
        </p:nvGrpSpPr>
        <p:grpSpPr>
          <a:xfrm>
            <a:off x="4996095" y="4480452"/>
            <a:ext cx="3359820" cy="1544649"/>
            <a:chOff x="-766734" y="4313493"/>
            <a:chExt cx="3359820" cy="1544649"/>
          </a:xfrm>
        </p:grpSpPr>
        <p:sp>
          <p:nvSpPr>
            <p:cNvPr id="17" name="Text 10">
              <a:extLst>
                <a:ext uri="{FF2B5EF4-FFF2-40B4-BE49-F238E27FC236}">
                  <a16:creationId xmlns:a16="http://schemas.microsoft.com/office/drawing/2014/main" id="{4F4573D2-7A2A-46C3-91D9-D5B4613D2435}"/>
                </a:ext>
              </a:extLst>
            </p:cNvPr>
            <p:cNvSpPr/>
            <p:nvPr/>
          </p:nvSpPr>
          <p:spPr>
            <a:xfrm>
              <a:off x="-766734" y="4313493"/>
              <a:ext cx="2816185" cy="35194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algn="r">
                <a:lnSpc>
                  <a:spcPts val="2750"/>
                </a:lnSpc>
              </a:pPr>
              <a:r>
                <a:rPr lang="pt-PT" sz="1600" b="1" u="sng" noProof="0" dirty="0">
                  <a:latin typeface="Avenir LT Pro 65 Medium" panose="020B0603020203020204" pitchFamily="34" charset="0"/>
                  <a:ea typeface="Nunito Semi Bold" pitchFamily="34" charset="-122"/>
                  <a:cs typeface="Nunito Semi Bold" pitchFamily="34" charset="-120"/>
                </a:rPr>
                <a:t>Reutilização</a:t>
              </a:r>
              <a:endParaRPr lang="pt-PT" sz="1600" b="1" u="sng" noProof="0" dirty="0">
                <a:latin typeface="Avenir LT Pro 65 Medium" panose="020B0603020203020204" pitchFamily="34" charset="0"/>
              </a:endParaRPr>
            </a:p>
          </p:txBody>
        </p:sp>
        <p:sp>
          <p:nvSpPr>
            <p:cNvPr id="18" name="Text 11">
              <a:extLst>
                <a:ext uri="{FF2B5EF4-FFF2-40B4-BE49-F238E27FC236}">
                  <a16:creationId xmlns:a16="http://schemas.microsoft.com/office/drawing/2014/main" id="{F01BCD84-E201-4478-B562-8E549F7D223E}"/>
                </a:ext>
              </a:extLst>
            </p:cNvPr>
            <p:cNvSpPr/>
            <p:nvPr/>
          </p:nvSpPr>
          <p:spPr>
            <a:xfrm>
              <a:off x="32171" y="4709070"/>
              <a:ext cx="2560915" cy="114907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algn="r">
                <a:lnSpc>
                  <a:spcPts val="3000"/>
                </a:lnSpc>
              </a:pPr>
              <a:r>
                <a:rPr lang="pt-PT" sz="1600" noProof="0" dirty="0">
                  <a:latin typeface="Avenir LT Pro 65 Medium" panose="020B0603020203020204" pitchFamily="34" charset="0"/>
                  <a:ea typeface="PT Sans" pitchFamily="34" charset="-122"/>
                  <a:cs typeface="PT Sans" pitchFamily="34" charset="-120"/>
                </a:rPr>
                <a:t>Incentivo ao uso de materiais reciclados e reaproveitamento de resíduos.</a:t>
              </a:r>
              <a:endParaRPr lang="pt-PT" sz="1600" noProof="0" dirty="0">
                <a:latin typeface="Avenir LT Pro 65 Medium" panose="020B0603020203020204" pitchFamily="34" charset="0"/>
              </a:endParaRPr>
            </a:p>
          </p:txBody>
        </p:sp>
      </p:grpSp>
      <p:sp>
        <p:nvSpPr>
          <p:cNvPr id="20" name="Retângulo 19">
            <a:extLst>
              <a:ext uri="{FF2B5EF4-FFF2-40B4-BE49-F238E27FC236}">
                <a16:creationId xmlns:a16="http://schemas.microsoft.com/office/drawing/2014/main" id="{2BF3582F-B432-45CD-B6C9-1730995AF45C}"/>
              </a:ext>
            </a:extLst>
          </p:cNvPr>
          <p:cNvSpPr/>
          <p:nvPr/>
        </p:nvSpPr>
        <p:spPr>
          <a:xfrm>
            <a:off x="-16554" y="940833"/>
            <a:ext cx="9160554" cy="454528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52400" dist="50800" dir="5400000" algn="ctr" rotWithShape="0">
              <a:schemeClr val="tx1"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>
              <a:latin typeface="Avenir LT Pro 65 Medium" panose="020B0603020203020204" pitchFamily="34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FA5D84F-E698-44F8-A274-11928479BC6B}"/>
              </a:ext>
            </a:extLst>
          </p:cNvPr>
          <p:cNvSpPr txBox="1"/>
          <p:nvPr/>
        </p:nvSpPr>
        <p:spPr>
          <a:xfrm>
            <a:off x="364901" y="661850"/>
            <a:ext cx="4572000" cy="707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500"/>
              </a:lnSpc>
            </a:pPr>
            <a:r>
              <a:rPr lang="pt-PT" sz="2400" noProof="0" dirty="0">
                <a:solidFill>
                  <a:srgbClr val="FFFFFF"/>
                </a:solidFill>
                <a:latin typeface="Avenir LT Pro 65 Medium" panose="020B0603020203020204" pitchFamily="34" charset="0"/>
                <a:ea typeface="Nunito Semi Bold" pitchFamily="34" charset="-122"/>
                <a:cs typeface="Nunito Semi Bold" pitchFamily="34" charset="-120"/>
              </a:rPr>
              <a:t>Iniciativas Sociais</a:t>
            </a:r>
            <a:endParaRPr lang="pt-PT" sz="2400" noProof="0" dirty="0">
              <a:latin typeface="Avenir LT Pro 65 Medium" panose="020B0603020203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D480A94-1B4B-40A1-8095-CAAF61439E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690" y="1882260"/>
            <a:ext cx="3792498" cy="3975882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CB7B9178-449E-4BDA-9699-3903429D9B43}"/>
              </a:ext>
            </a:extLst>
          </p:cNvPr>
          <p:cNvSpPr txBox="1"/>
          <p:nvPr/>
        </p:nvSpPr>
        <p:spPr>
          <a:xfrm rot="1485045">
            <a:off x="4162538" y="2444356"/>
            <a:ext cx="1649811" cy="646331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9989692"/>
              </a:avLst>
            </a:prstTxWarp>
            <a:spAutoFit/>
          </a:bodyPr>
          <a:lstStyle/>
          <a:p>
            <a:r>
              <a:rPr lang="pt-PT" sz="2400" noProof="0" dirty="0">
                <a:solidFill>
                  <a:schemeClr val="bg1"/>
                </a:solidFill>
                <a:latin typeface="Avenir LT Pro 65 Medium" panose="020B0603020203020204" pitchFamily="34" charset="0"/>
              </a:rPr>
              <a:t>COLETA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C2A61C37-92DB-4328-8E68-A791E83C27D9}"/>
              </a:ext>
            </a:extLst>
          </p:cNvPr>
          <p:cNvSpPr txBox="1"/>
          <p:nvPr/>
        </p:nvSpPr>
        <p:spPr>
          <a:xfrm rot="6505600">
            <a:off x="4781958" y="3860729"/>
            <a:ext cx="1545286" cy="701368"/>
          </a:xfrm>
          <a:prstGeom prst="rect">
            <a:avLst/>
          </a:prstGeom>
          <a:noFill/>
        </p:spPr>
        <p:txBody>
          <a:bodyPr wrap="none" rtlCol="0">
            <a:prstTxWarp prst="textCircle">
              <a:avLst/>
            </a:prstTxWarp>
            <a:spAutoFit/>
          </a:bodyPr>
          <a:lstStyle/>
          <a:p>
            <a:r>
              <a:rPr lang="pt-PT" sz="2000" noProof="0" dirty="0">
                <a:solidFill>
                  <a:schemeClr val="bg1"/>
                </a:solidFill>
                <a:latin typeface="Avenir LT Pro 65 Medium" panose="020B0603020203020204" pitchFamily="34" charset="0"/>
              </a:rPr>
              <a:t>REUTILIZAÇÃO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5185580D-6BF1-489F-A311-638FEDA39D17}"/>
              </a:ext>
            </a:extLst>
          </p:cNvPr>
          <p:cNvSpPr/>
          <p:nvPr/>
        </p:nvSpPr>
        <p:spPr>
          <a:xfrm rot="16526866">
            <a:off x="2626249" y="2887148"/>
            <a:ext cx="2842445" cy="169960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pt-PT" sz="2400" b="0" cap="none" spc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enir LT Pro 65 Medium" panose="020B0603020203020204" pitchFamily="34" charset="0"/>
              </a:rPr>
              <a:t>TRIAGEM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674F560A-8F55-4D0C-9DB1-B2FA146F4B14}"/>
              </a:ext>
            </a:extLst>
          </p:cNvPr>
          <p:cNvSpPr/>
          <p:nvPr/>
        </p:nvSpPr>
        <p:spPr>
          <a:xfrm rot="750475">
            <a:off x="2775454" y="3254156"/>
            <a:ext cx="3006714" cy="206847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20970787"/>
              </a:avLst>
            </a:prstTxWarp>
            <a:spAutoFit/>
          </a:bodyPr>
          <a:lstStyle/>
          <a:p>
            <a:pPr algn="ctr"/>
            <a:r>
              <a:rPr lang="pt-PT" sz="2400" b="0" cap="none" spc="0" noProof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venir LT Pro 65 Medium" panose="020B0603020203020204" pitchFamily="34" charset="0"/>
              </a:rPr>
              <a:t>RECICLAGEM</a:t>
            </a:r>
          </a:p>
        </p:txBody>
      </p:sp>
    </p:spTree>
    <p:extLst>
      <p:ext uri="{BB962C8B-B14F-4D97-AF65-F5344CB8AC3E}">
        <p14:creationId xmlns:p14="http://schemas.microsoft.com/office/powerpoint/2010/main" val="85955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id="{C034B8A4-939C-14FD-F3F3-48CB0BDC909C}"/>
              </a:ext>
            </a:extLst>
          </p:cNvPr>
          <p:cNvSpPr/>
          <p:nvPr/>
        </p:nvSpPr>
        <p:spPr>
          <a:xfrm>
            <a:off x="0" y="1015423"/>
            <a:ext cx="9172968" cy="454528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52400" dist="50800" dir="5400000" algn="ctr" rotWithShape="0">
              <a:schemeClr val="tx1"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>
              <a:latin typeface="Avenir LT Pro 65 Medium" panose="020B0603020203020204" pitchFamily="34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8E2D6703-5A71-285E-B039-88E095D876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69" y="1469951"/>
            <a:ext cx="9172969" cy="5388049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1B76A204-FD01-4334-B371-08F0823747F0}"/>
              </a:ext>
            </a:extLst>
          </p:cNvPr>
          <p:cNvSpPr/>
          <p:nvPr/>
        </p:nvSpPr>
        <p:spPr>
          <a:xfrm>
            <a:off x="3400765" y="3073210"/>
            <a:ext cx="2527018" cy="3004084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>
              <a:latin typeface="Avenir LT Pro 65 Medium" panose="020B0603020203020204" pitchFamily="34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86B0B755-D005-40D0-9704-43BC0F2BD971}"/>
              </a:ext>
            </a:extLst>
          </p:cNvPr>
          <p:cNvSpPr/>
          <p:nvPr/>
        </p:nvSpPr>
        <p:spPr>
          <a:xfrm>
            <a:off x="3400765" y="3421482"/>
            <a:ext cx="2527018" cy="30040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>
              <a:latin typeface="Avenir LT Pro 65 Medium" panose="020B0603020203020204" pitchFamily="34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A087B2EC-1DCD-43B7-99E1-AD19CBA41158}"/>
              </a:ext>
            </a:extLst>
          </p:cNvPr>
          <p:cNvSpPr/>
          <p:nvPr/>
        </p:nvSpPr>
        <p:spPr>
          <a:xfrm>
            <a:off x="6394788" y="3094271"/>
            <a:ext cx="2527018" cy="3004084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>
              <a:latin typeface="Avenir LT Pro 65 Medium" panose="020B060302020302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B466F8F-2E3F-4658-AED8-426F0A8FD82E}"/>
              </a:ext>
            </a:extLst>
          </p:cNvPr>
          <p:cNvSpPr/>
          <p:nvPr/>
        </p:nvSpPr>
        <p:spPr>
          <a:xfrm>
            <a:off x="6394788" y="3421482"/>
            <a:ext cx="2527018" cy="30040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>
              <a:latin typeface="Avenir LT Pro 65 Medium" panose="020B0603020203020204" pitchFamily="34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2E8AB5EC-5FD6-42AD-ABE8-7E1F5717588B}"/>
              </a:ext>
            </a:extLst>
          </p:cNvPr>
          <p:cNvSpPr/>
          <p:nvPr/>
        </p:nvSpPr>
        <p:spPr>
          <a:xfrm>
            <a:off x="406742" y="3094271"/>
            <a:ext cx="2527018" cy="3004084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>
              <a:latin typeface="Avenir LT Pro 65 Medium" panose="020B0603020203020204" pitchFamily="34" charset="0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12F0E7AF-926F-4476-AD67-A3D722700329}"/>
              </a:ext>
            </a:extLst>
          </p:cNvPr>
          <p:cNvSpPr/>
          <p:nvPr/>
        </p:nvSpPr>
        <p:spPr>
          <a:xfrm>
            <a:off x="406742" y="3421482"/>
            <a:ext cx="2527018" cy="30040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>
              <a:latin typeface="Avenir LT Pro 65 Medium" panose="020B0603020203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065941A-C8A1-417B-96B8-84DC6D2CBF88}"/>
              </a:ext>
            </a:extLst>
          </p:cNvPr>
          <p:cNvSpPr txBox="1"/>
          <p:nvPr/>
        </p:nvSpPr>
        <p:spPr>
          <a:xfrm>
            <a:off x="3629732" y="3052150"/>
            <a:ext cx="2160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noProof="0" dirty="0">
                <a:solidFill>
                  <a:schemeClr val="bg1"/>
                </a:solidFill>
                <a:latin typeface="Avenir LT Pro 65 Medium" panose="020B0603020203020204" pitchFamily="34" charset="0"/>
              </a:rPr>
              <a:t>OPORTUNIDADES</a:t>
            </a:r>
          </a:p>
        </p:txBody>
      </p:sp>
      <p:sp>
        <p:nvSpPr>
          <p:cNvPr id="2" name="Text 8">
            <a:extLst>
              <a:ext uri="{FF2B5EF4-FFF2-40B4-BE49-F238E27FC236}">
                <a16:creationId xmlns:a16="http://schemas.microsoft.com/office/drawing/2014/main" id="{5517D6B1-FB62-4F71-87A5-4C8499786EC9}"/>
              </a:ext>
            </a:extLst>
          </p:cNvPr>
          <p:cNvSpPr/>
          <p:nvPr/>
        </p:nvSpPr>
        <p:spPr>
          <a:xfrm>
            <a:off x="983978" y="3086355"/>
            <a:ext cx="1689581" cy="155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pt-PT" noProof="0" dirty="0">
                <a:solidFill>
                  <a:schemeClr val="bg1"/>
                </a:solidFill>
                <a:latin typeface="Avenir LT Pro 65 Medium" panose="020B0603020203020204" pitchFamily="34" charset="0"/>
                <a:ea typeface="Nunito Semi Bold" pitchFamily="34" charset="-122"/>
                <a:cs typeface="Nunito Semi Bold" pitchFamily="34" charset="-120"/>
              </a:rPr>
              <a:t>AMBIENTE</a:t>
            </a:r>
            <a:endParaRPr lang="pt-PT" noProof="0" dirty="0">
              <a:solidFill>
                <a:schemeClr val="bg1"/>
              </a:solidFill>
              <a:latin typeface="Avenir LT Pro 65 Medium" panose="020B0603020203020204" pitchFamily="34" charset="0"/>
            </a:endParaRPr>
          </a:p>
        </p:txBody>
      </p:sp>
      <p:sp>
        <p:nvSpPr>
          <p:cNvPr id="3" name="Text 9">
            <a:extLst>
              <a:ext uri="{FF2B5EF4-FFF2-40B4-BE49-F238E27FC236}">
                <a16:creationId xmlns:a16="http://schemas.microsoft.com/office/drawing/2014/main" id="{07986F29-3950-40D3-B7F1-4A02A099AA01}"/>
              </a:ext>
            </a:extLst>
          </p:cNvPr>
          <p:cNvSpPr/>
          <p:nvPr/>
        </p:nvSpPr>
        <p:spPr>
          <a:xfrm>
            <a:off x="596344" y="3455683"/>
            <a:ext cx="2169716" cy="28219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pt-PT" noProof="0" dirty="0">
                <a:latin typeface="Avenir LT Pro 65 Medium" panose="020B0603020203020204" pitchFamily="34" charset="0"/>
                <a:ea typeface="PT Sans" pitchFamily="34" charset="-122"/>
                <a:cs typeface="PT Sans" pitchFamily="34" charset="-120"/>
              </a:rPr>
              <a:t>Através de parcerias locais com a coleta seletiva de resíduos reduziremos significativamente o volume de lixo destinado </a:t>
            </a:r>
            <a:r>
              <a:rPr lang="pt-PT" dirty="0">
                <a:latin typeface="Avenir LT Pro 65 Medium" panose="020B0603020203020204" pitchFamily="34" charset="0"/>
                <a:ea typeface="PT Sans" pitchFamily="34" charset="-122"/>
                <a:cs typeface="PT Sans" pitchFamily="34" charset="-120"/>
              </a:rPr>
              <a:t>a</a:t>
            </a:r>
            <a:r>
              <a:rPr lang="pt-PT" noProof="0" dirty="0">
                <a:latin typeface="Avenir LT Pro 65 Medium" panose="020B0603020203020204" pitchFamily="34" charset="0"/>
                <a:ea typeface="PT Sans" pitchFamily="34" charset="-122"/>
                <a:cs typeface="PT Sans" pitchFamily="34" charset="-120"/>
              </a:rPr>
              <a:t> aterros.</a:t>
            </a:r>
            <a:endParaRPr lang="pt-PT" noProof="0" dirty="0">
              <a:latin typeface="Avenir LT Pro 65 Medium" panose="020B0603020203020204" pitchFamily="34" charset="0"/>
            </a:endParaRPr>
          </a:p>
        </p:txBody>
      </p:sp>
      <p:sp>
        <p:nvSpPr>
          <p:cNvPr id="17" name="Text 2">
            <a:extLst>
              <a:ext uri="{FF2B5EF4-FFF2-40B4-BE49-F238E27FC236}">
                <a16:creationId xmlns:a16="http://schemas.microsoft.com/office/drawing/2014/main" id="{10BB0460-FEF9-4284-8435-A771F40BEB49}"/>
              </a:ext>
            </a:extLst>
          </p:cNvPr>
          <p:cNvSpPr/>
          <p:nvPr/>
        </p:nvSpPr>
        <p:spPr>
          <a:xfrm>
            <a:off x="3629732" y="3650027"/>
            <a:ext cx="2025637" cy="26276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pt-PT" sz="1850" noProof="0" dirty="0">
                <a:latin typeface="Avenir LT Pro 65 Medium" panose="020B0603020203020204" pitchFamily="34" charset="0"/>
                <a:ea typeface="PT Sans" pitchFamily="34" charset="-122"/>
                <a:cs typeface="PT Sans" pitchFamily="34" charset="-120"/>
              </a:rPr>
              <a:t>Criar novas oportunidades de emprego e estimular a economia local.</a:t>
            </a:r>
            <a:endParaRPr lang="pt-PT" sz="1850" noProof="0" dirty="0">
              <a:latin typeface="Avenir LT Pro 65 Medium" panose="020B0603020203020204" pitchFamily="34" charset="0"/>
            </a:endParaRPr>
          </a:p>
        </p:txBody>
      </p:sp>
      <p:sp>
        <p:nvSpPr>
          <p:cNvPr id="18" name="Text 3">
            <a:extLst>
              <a:ext uri="{FF2B5EF4-FFF2-40B4-BE49-F238E27FC236}">
                <a16:creationId xmlns:a16="http://schemas.microsoft.com/office/drawing/2014/main" id="{FDB5C78C-2C3B-4F07-95FB-206D8591B1DE}"/>
              </a:ext>
            </a:extLst>
          </p:cNvPr>
          <p:cNvSpPr/>
          <p:nvPr/>
        </p:nvSpPr>
        <p:spPr>
          <a:xfrm>
            <a:off x="6752817" y="3650026"/>
            <a:ext cx="1794839" cy="26014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pt-PT" sz="1850" noProof="0" dirty="0">
                <a:latin typeface="Avenir LT Pro 65 Medium" panose="020B0603020203020204" pitchFamily="34" charset="0"/>
                <a:ea typeface="PT Sans" pitchFamily="34" charset="-122"/>
                <a:cs typeface="PT Sans" pitchFamily="34" charset="-120"/>
              </a:rPr>
              <a:t>Melhoria da saúde pública e qualidade de vida, com cidades mais limpas e seguras.</a:t>
            </a:r>
            <a:endParaRPr lang="pt-PT" sz="1850" noProof="0" dirty="0">
              <a:latin typeface="Avenir LT Pro 65 Medium" panose="020B0603020203020204" pitchFamily="34" charset="0"/>
            </a:endParaRPr>
          </a:p>
        </p:txBody>
      </p:sp>
      <p:sp>
        <p:nvSpPr>
          <p:cNvPr id="19" name="Text 0">
            <a:extLst>
              <a:ext uri="{FF2B5EF4-FFF2-40B4-BE49-F238E27FC236}">
                <a16:creationId xmlns:a16="http://schemas.microsoft.com/office/drawing/2014/main" id="{37CB989C-D8D5-4360-B356-9AECD5D5B463}"/>
              </a:ext>
            </a:extLst>
          </p:cNvPr>
          <p:cNvSpPr/>
          <p:nvPr/>
        </p:nvSpPr>
        <p:spPr>
          <a:xfrm>
            <a:off x="1968620" y="850838"/>
            <a:ext cx="5206760" cy="528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5500"/>
              </a:lnSpc>
            </a:pPr>
            <a:r>
              <a:rPr lang="pt-PT" sz="2400" noProof="0" dirty="0">
                <a:solidFill>
                  <a:srgbClr val="FFFFFF"/>
                </a:solidFill>
                <a:latin typeface="Avenir LT Pro 65 Medium" panose="020B0603020203020204" pitchFamily="34" charset="0"/>
                <a:ea typeface="Nunito Semi Bold" pitchFamily="34" charset="-122"/>
                <a:cs typeface="Nunito Semi Bold" pitchFamily="34" charset="-120"/>
              </a:rPr>
              <a:t>Benefícios para Cabo Verde</a:t>
            </a:r>
            <a:endParaRPr lang="pt-PT" sz="2400" noProof="0" dirty="0">
              <a:latin typeface="Avenir LT Pro 65 Medium" panose="020B0603020203020204" pitchFamily="34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D1E17647-3DC2-46D4-B786-8D8BD92D2DD8}"/>
              </a:ext>
            </a:extLst>
          </p:cNvPr>
          <p:cNvSpPr txBox="1"/>
          <p:nvPr/>
        </p:nvSpPr>
        <p:spPr>
          <a:xfrm>
            <a:off x="6995245" y="3086351"/>
            <a:ext cx="1513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noProof="0" dirty="0">
                <a:solidFill>
                  <a:schemeClr val="bg1"/>
                </a:solidFill>
                <a:latin typeface="Avenir LT Pro 65 Medium" panose="020B0603020203020204" pitchFamily="34" charset="0"/>
              </a:rPr>
              <a:t>MELHORIAS</a:t>
            </a: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9FF660DD-F0CE-48A9-96C9-CE128DAEE4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57" y="1928100"/>
            <a:ext cx="994646" cy="994646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8652F18B-92A4-4C5C-9C0A-A6C12FFD3D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74677" y="1936020"/>
            <a:ext cx="994646" cy="994646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519CD903-12E8-4F3A-8C00-F9F1D2F71B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6697" y="2030998"/>
            <a:ext cx="662268" cy="66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12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95AA3DE-0B70-EA85-FA93-002EFBB1B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5423"/>
            <a:ext cx="9144000" cy="5842577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7E83D95D-BF81-4A19-A050-3E896BF2FA23}"/>
              </a:ext>
            </a:extLst>
          </p:cNvPr>
          <p:cNvSpPr txBox="1"/>
          <p:nvPr/>
        </p:nvSpPr>
        <p:spPr>
          <a:xfrm>
            <a:off x="2339340" y="1901818"/>
            <a:ext cx="662178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PT" sz="1600" b="1" dirty="0">
                <a:effectLst/>
                <a:latin typeface="Avenir LT Pro 65 Medium" panose="020B0603020203020204" pitchFamily="34" charset="0"/>
                <a:ea typeface="Aptos" panose="020B0004020202020204" pitchFamily="34" charset="0"/>
              </a:rPr>
              <a:t>A </a:t>
            </a:r>
            <a:r>
              <a:rPr lang="pt-PT" sz="1600" b="1" dirty="0" err="1">
                <a:effectLst/>
                <a:latin typeface="Avenir LT Pro 65 Medium" panose="020B0603020203020204" pitchFamily="34" charset="0"/>
                <a:ea typeface="Aptos" panose="020B0004020202020204" pitchFamily="34" charset="0"/>
              </a:rPr>
              <a:t>CaboVerde</a:t>
            </a:r>
            <a:r>
              <a:rPr lang="pt-PT" sz="1600" b="1" dirty="0">
                <a:effectLst/>
                <a:latin typeface="Avenir LT Pro 65 Medium" panose="020B0603020203020204" pitchFamily="34" charset="0"/>
                <a:ea typeface="Aptos" panose="020B0004020202020204" pitchFamily="34" charset="0"/>
              </a:rPr>
              <a:t> </a:t>
            </a:r>
            <a:r>
              <a:rPr lang="pt-PT" sz="1600" b="1" dirty="0" err="1">
                <a:effectLst/>
                <a:latin typeface="Avenir LT Pro 65 Medium" panose="020B0603020203020204" pitchFamily="34" charset="0"/>
                <a:ea typeface="Aptos" panose="020B0004020202020204" pitchFamily="34" charset="0"/>
              </a:rPr>
              <a:t>Recycling</a:t>
            </a:r>
            <a:r>
              <a:rPr lang="pt-PT" sz="1600" b="1" dirty="0">
                <a:effectLst/>
                <a:latin typeface="Avenir LT Pro 65 Medium" panose="020B0603020203020204" pitchFamily="34" charset="0"/>
                <a:ea typeface="Aptos" panose="020B0004020202020204" pitchFamily="34" charset="0"/>
              </a:rPr>
              <a:t> foi criada face a </a:t>
            </a:r>
            <a:r>
              <a:rPr lang="pt-PT" sz="1600" b="1" dirty="0">
                <a:latin typeface="Avenir LT Pro 65 Medium" panose="020B0603020203020204" pitchFamily="34" charset="0"/>
                <a:ea typeface="Aptos" panose="020B0004020202020204" pitchFamily="34" charset="0"/>
              </a:rPr>
              <a:t>necessidade de trazer uma solução inovadora e visionaria para o tratamento de resíduos.</a:t>
            </a:r>
          </a:p>
          <a:p>
            <a:pPr>
              <a:buNone/>
            </a:pPr>
            <a:r>
              <a:rPr lang="pt-PT" sz="1600" dirty="0">
                <a:effectLst/>
                <a:latin typeface="Avenir LT Pro 65 Medium" panose="020B0603020203020204" pitchFamily="34" charset="0"/>
                <a:ea typeface="Aptos" panose="020B0004020202020204" pitchFamily="34" charset="0"/>
              </a:rPr>
              <a:t>Torna-se urgente a criação de uma </a:t>
            </a:r>
            <a:r>
              <a:rPr lang="pt-PT" sz="1600" b="1" dirty="0">
                <a:effectLst/>
                <a:latin typeface="Avenir LT Pro 65 Medium" panose="020B0603020203020204" pitchFamily="34" charset="0"/>
                <a:ea typeface="Aptos" panose="020B0004020202020204" pitchFamily="34" charset="0"/>
              </a:rPr>
              <a:t>empresa especializada na recolha, triagem, compactação e transporte marítimo de resíduos</a:t>
            </a:r>
            <a:r>
              <a:rPr lang="pt-PT" sz="1600" dirty="0">
                <a:effectLst/>
                <a:latin typeface="Avenir LT Pro 65 Medium" panose="020B0603020203020204" pitchFamily="34" charset="0"/>
                <a:ea typeface="Aptos" panose="020B0004020202020204" pitchFamily="34" charset="0"/>
              </a:rPr>
              <a:t> para valorização na Europa. Esta iniciativa permitiria: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PT" sz="1600" dirty="0">
                <a:effectLst/>
                <a:latin typeface="Avenir LT Pro 65 Medium" panose="020B0603020203020204" pitchFamily="34" charset="0"/>
                <a:ea typeface="Times New Roman" panose="02020603050405020304" pitchFamily="18" charset="0"/>
              </a:rPr>
              <a:t>Reduzir a poluição local;</a:t>
            </a:r>
            <a:endParaRPr lang="pt-PT" sz="1600" dirty="0">
              <a:effectLst/>
              <a:latin typeface="Avenir LT Pro 65 Medium" panose="020B0603020203020204" pitchFamily="34" charset="0"/>
              <a:ea typeface="Aptos" panose="020B000402020202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PT" sz="1600" dirty="0">
                <a:effectLst/>
                <a:latin typeface="Avenir LT Pro 65 Medium" panose="020B0603020203020204" pitchFamily="34" charset="0"/>
                <a:ea typeface="Times New Roman" panose="02020603050405020304" pitchFamily="18" charset="0"/>
              </a:rPr>
              <a:t>Criar empregos verdes;</a:t>
            </a:r>
            <a:endParaRPr lang="pt-PT" sz="1600" dirty="0">
              <a:effectLst/>
              <a:latin typeface="Avenir LT Pro 65 Medium" panose="020B0603020203020204" pitchFamily="34" charset="0"/>
              <a:ea typeface="Aptos" panose="020B000402020202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PT" sz="1600" dirty="0">
                <a:effectLst/>
                <a:latin typeface="Avenir LT Pro 65 Medium" panose="020B0603020203020204" pitchFamily="34" charset="0"/>
                <a:ea typeface="Times New Roman" panose="02020603050405020304" pitchFamily="18" charset="0"/>
              </a:rPr>
              <a:t>Promover a economia circular;</a:t>
            </a:r>
            <a:endParaRPr lang="pt-PT" sz="1600" dirty="0">
              <a:effectLst/>
              <a:latin typeface="Avenir LT Pro 65 Medium" panose="020B0603020203020204" pitchFamily="34" charset="0"/>
              <a:ea typeface="Aptos" panose="020B000402020202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PT" sz="1600" dirty="0">
                <a:effectLst/>
                <a:latin typeface="Avenir LT Pro 65 Medium" panose="020B0603020203020204" pitchFamily="34" charset="0"/>
                <a:ea typeface="Times New Roman" panose="02020603050405020304" pitchFamily="18" charset="0"/>
              </a:rPr>
              <a:t>Posicionar Cabo Verde como exemplo de sustentabilidade insular.</a:t>
            </a:r>
            <a:endParaRPr lang="pt-PT" sz="1600" dirty="0">
              <a:effectLst/>
              <a:latin typeface="Avenir LT Pro 65 Medium" panose="020B0603020203020204" pitchFamily="34" charset="0"/>
              <a:ea typeface="Aptos" panose="020B0004020202020204" pitchFamily="34" charset="0"/>
            </a:endParaRPr>
          </a:p>
          <a:p>
            <a:pPr>
              <a:buNone/>
            </a:pPr>
            <a:r>
              <a:rPr lang="pt-PT" sz="1600" dirty="0">
                <a:effectLst/>
                <a:latin typeface="Avenir LT Pro 65 Medium" panose="020B0603020203020204" pitchFamily="34" charset="0"/>
                <a:ea typeface="Aptos" panose="020B0004020202020204" pitchFamily="34" charset="0"/>
              </a:rPr>
              <a:t>Parte dos lucros obtidos com a valorização de resíduos poderia ser reinvestida em </a:t>
            </a:r>
            <a:r>
              <a:rPr lang="pt-PT" sz="1600" b="1" dirty="0">
                <a:effectLst/>
                <a:latin typeface="Avenir LT Pro 65 Medium" panose="020B0603020203020204" pitchFamily="34" charset="0"/>
                <a:ea typeface="Aptos" panose="020B0004020202020204" pitchFamily="34" charset="0"/>
              </a:rPr>
              <a:t>campanhas de sensibilização</a:t>
            </a:r>
            <a:r>
              <a:rPr lang="pt-PT" sz="1600" dirty="0">
                <a:effectLst/>
                <a:latin typeface="Avenir LT Pro 65 Medium" panose="020B0603020203020204" pitchFamily="34" charset="0"/>
                <a:ea typeface="Aptos" panose="020B0004020202020204" pitchFamily="34" charset="0"/>
              </a:rPr>
              <a:t>, educação ambiental e formação da população, promovendo </a:t>
            </a:r>
            <a:r>
              <a:rPr lang="pt-PT" sz="1600" b="1" dirty="0">
                <a:effectLst/>
                <a:latin typeface="Avenir LT Pro 65 Medium" panose="020B0603020203020204" pitchFamily="34" charset="0"/>
                <a:ea typeface="Aptos" panose="020B0004020202020204" pitchFamily="34" charset="0"/>
              </a:rPr>
              <a:t>uma nova consciência ecológica</a:t>
            </a:r>
            <a:r>
              <a:rPr lang="pt-PT" sz="1600" dirty="0">
                <a:effectLst/>
                <a:latin typeface="Avenir LT Pro 65 Medium" panose="020B0603020203020204" pitchFamily="34" charset="0"/>
                <a:ea typeface="Aptos" panose="020B0004020202020204" pitchFamily="34" charset="0"/>
              </a:rPr>
              <a:t> baseada na reciclagem, na redução de resíduos e no respeito pelo ambiente.</a:t>
            </a:r>
          </a:p>
          <a:p>
            <a:r>
              <a:rPr lang="pt-PT" sz="1600" dirty="0">
                <a:effectLst/>
                <a:latin typeface="Avenir LT Pro 65 Medium" panose="020B0603020203020204" pitchFamily="34" charset="0"/>
                <a:ea typeface="Aptos" panose="020B0004020202020204" pitchFamily="34" charset="0"/>
              </a:rPr>
              <a:t>A preservação da beleza da Ilha do Sal exige ação concreta, e esta proposta representa um passo importante rumo a um futuro mais limpo, consciente e sustentável.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C7526ABF-FBF0-4184-8D4F-F67F99BA6D99}"/>
              </a:ext>
            </a:extLst>
          </p:cNvPr>
          <p:cNvSpPr/>
          <p:nvPr/>
        </p:nvSpPr>
        <p:spPr>
          <a:xfrm>
            <a:off x="0" y="1015423"/>
            <a:ext cx="9144000" cy="454528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52400" dist="50800" dir="5400000" algn="ctr" rotWithShape="0">
              <a:schemeClr val="tx1"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>
              <a:latin typeface="Avenir LT Pro 65 Medium" panose="020B0603020203020204" pitchFamily="34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C9EC397-0FD2-4847-A48F-E3B097AADE5E}"/>
              </a:ext>
            </a:extLst>
          </p:cNvPr>
          <p:cNvSpPr txBox="1"/>
          <p:nvPr/>
        </p:nvSpPr>
        <p:spPr>
          <a:xfrm>
            <a:off x="356326" y="105802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venir LT Pro 65 Medium" panose="020B0603020203020204" pitchFamily="34" charset="0"/>
                <a:ea typeface="Nunito Semi Bold" pitchFamily="34" charset="-122"/>
              </a:rPr>
              <a:t>Apresentação da EMPRESA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8D9A7B52-B4D1-4447-8502-E3FB9945F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9" y="2696538"/>
            <a:ext cx="2172642" cy="217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540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>
            <a:extLst>
              <a:ext uri="{FF2B5EF4-FFF2-40B4-BE49-F238E27FC236}">
                <a16:creationId xmlns:a16="http://schemas.microsoft.com/office/drawing/2014/main" id="{D12CD28E-CBA0-4A11-87CE-C2723C9CF496}"/>
              </a:ext>
            </a:extLst>
          </p:cNvPr>
          <p:cNvSpPr/>
          <p:nvPr/>
        </p:nvSpPr>
        <p:spPr>
          <a:xfrm>
            <a:off x="0" y="1813890"/>
            <a:ext cx="8420100" cy="135733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>
              <a:latin typeface="Avenir LT Pro 65 Medium" panose="020B0603020203020204" pitchFamily="34" charset="0"/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5C0A24F3-DE6D-4AE3-B314-9BD051C99269}"/>
              </a:ext>
            </a:extLst>
          </p:cNvPr>
          <p:cNvSpPr/>
          <p:nvPr/>
        </p:nvSpPr>
        <p:spPr>
          <a:xfrm>
            <a:off x="0" y="3364691"/>
            <a:ext cx="8420100" cy="135733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>
              <a:latin typeface="Avenir LT Pro 65 Medium" panose="020B0603020203020204" pitchFamily="34" charset="0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23A1FEEC-B9E9-4E7C-98FF-1B0B3698634A}"/>
              </a:ext>
            </a:extLst>
          </p:cNvPr>
          <p:cNvSpPr/>
          <p:nvPr/>
        </p:nvSpPr>
        <p:spPr>
          <a:xfrm>
            <a:off x="0" y="5008163"/>
            <a:ext cx="8420100" cy="135733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>
              <a:latin typeface="Avenir LT Pro 65 Medium" panose="020B0603020203020204" pitchFamily="34" charset="0"/>
            </a:endParaRPr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A23121C5-78A1-4CEA-B0CA-F06FCB0934CC}"/>
              </a:ext>
            </a:extLst>
          </p:cNvPr>
          <p:cNvSpPr/>
          <p:nvPr/>
        </p:nvSpPr>
        <p:spPr>
          <a:xfrm>
            <a:off x="1854452" y="2021341"/>
            <a:ext cx="5708874" cy="7900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914400">
              <a:lnSpc>
                <a:spcPts val="3000"/>
              </a:lnSpc>
              <a:defRPr/>
            </a:pPr>
            <a:r>
              <a:rPr lang="pt-PT" sz="1850" kern="0" noProof="0" dirty="0">
                <a:latin typeface="Avenir LT Pro 65 Medium" panose="020B0603020203020204" pitchFamily="34" charset="0"/>
                <a:ea typeface="PT Sans" pitchFamily="34" charset="-122"/>
                <a:cs typeface="PT Sans" pitchFamily="34" charset="-120"/>
              </a:rPr>
              <a:t>Programa de educação ambiental em escolas, com foco em reciclagem e práticas sustentáveis.</a:t>
            </a:r>
            <a:endParaRPr lang="pt-PT" sz="1850" kern="0" noProof="0" dirty="0">
              <a:latin typeface="Avenir LT Pro 65 Medium" panose="020B0603020203020204" pitchFamily="34" charset="0"/>
            </a:endParaRPr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55E37BD7-FCCC-4343-9374-36AF6E0F2595}"/>
              </a:ext>
            </a:extLst>
          </p:cNvPr>
          <p:cNvSpPr/>
          <p:nvPr/>
        </p:nvSpPr>
        <p:spPr>
          <a:xfrm>
            <a:off x="1854452" y="3709277"/>
            <a:ext cx="5708874" cy="7900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914400">
              <a:lnSpc>
                <a:spcPts val="3000"/>
              </a:lnSpc>
              <a:defRPr/>
            </a:pPr>
            <a:r>
              <a:rPr lang="pt-PT" sz="1850" kern="0" noProof="0" dirty="0">
                <a:latin typeface="Avenir LT Pro 65 Medium" panose="020B0603020203020204" pitchFamily="34" charset="0"/>
                <a:ea typeface="PT Sans" pitchFamily="34" charset="-122"/>
                <a:cs typeface="PT Sans" pitchFamily="34" charset="-120"/>
              </a:rPr>
              <a:t>Criação de lojas de troca de resíduos, incentivando a participação da comunidade.</a:t>
            </a:r>
            <a:endParaRPr lang="pt-PT" sz="1850" kern="0" noProof="0" dirty="0">
              <a:latin typeface="Avenir LT Pro 65 Medium" panose="020B0603020203020204" pitchFamily="34" charset="0"/>
            </a:endParaRPr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ED863C94-4E12-4EA4-B4C3-111675EB90B5}"/>
              </a:ext>
            </a:extLst>
          </p:cNvPr>
          <p:cNvSpPr/>
          <p:nvPr/>
        </p:nvSpPr>
        <p:spPr>
          <a:xfrm>
            <a:off x="1854452" y="5264363"/>
            <a:ext cx="5708874" cy="7900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914400">
              <a:lnSpc>
                <a:spcPts val="3000"/>
              </a:lnSpc>
              <a:defRPr/>
            </a:pPr>
            <a:r>
              <a:rPr lang="pt-PT" sz="1850" kern="0" noProof="0" dirty="0">
                <a:latin typeface="Avenir LT Pro 65 Medium" panose="020B0603020203020204" pitchFamily="34" charset="0"/>
                <a:ea typeface="PT Sans" pitchFamily="34" charset="-122"/>
                <a:cs typeface="PT Sans" pitchFamily="34" charset="-120"/>
              </a:rPr>
              <a:t>Investimento dos recursos gerados com a reciclagem em projetos sociais.</a:t>
            </a:r>
            <a:endParaRPr lang="pt-PT" sz="1850" kern="0" noProof="0" dirty="0">
              <a:latin typeface="Avenir LT Pro 65 Medium" panose="020B0603020203020204" pitchFamily="34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0D54C98-6215-4C5D-9001-91628029A97E}"/>
              </a:ext>
            </a:extLst>
          </p:cNvPr>
          <p:cNvSpPr/>
          <p:nvPr/>
        </p:nvSpPr>
        <p:spPr>
          <a:xfrm>
            <a:off x="0" y="1015423"/>
            <a:ext cx="8420100" cy="454528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52400" dist="50800" dir="5400000" algn="ctr" rotWithShape="0">
              <a:schemeClr val="tx1"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>
              <a:latin typeface="Avenir LT Pro 65 Medium" panose="020B060302020302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111E9AE-9285-42BF-9994-FC1247E8AC18}"/>
              </a:ext>
            </a:extLst>
          </p:cNvPr>
          <p:cNvSpPr txBox="1"/>
          <p:nvPr/>
        </p:nvSpPr>
        <p:spPr>
          <a:xfrm>
            <a:off x="381455" y="825728"/>
            <a:ext cx="4572000" cy="707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500"/>
              </a:lnSpc>
            </a:pPr>
            <a:r>
              <a:rPr lang="pt-PT" sz="2400" noProof="0" dirty="0">
                <a:solidFill>
                  <a:schemeClr val="bg1"/>
                </a:solidFill>
                <a:latin typeface="Avenir LT Pro 65 Medium" panose="020B0603020203020204" pitchFamily="34" charset="0"/>
                <a:ea typeface="Nunito Semi Bold" pitchFamily="34" charset="-122"/>
                <a:cs typeface="Nunito Semi Bold" pitchFamily="34" charset="-120"/>
              </a:rPr>
              <a:t>Iniciativas Sociais</a:t>
            </a:r>
            <a:endParaRPr lang="pt-PT" sz="2400" noProof="0" dirty="0">
              <a:solidFill>
                <a:schemeClr val="bg1"/>
              </a:solidFill>
              <a:latin typeface="Avenir LT Pro 65 Medium" panose="020B0603020203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1540F66-3074-41F9-A1B4-ACBF3683C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78" y="5117870"/>
            <a:ext cx="1128039" cy="113792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5944CEE2-2394-44F7-89A8-E1D90D659E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18" y="1971380"/>
            <a:ext cx="1097559" cy="110717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145058BE-9DD4-4FBF-8426-0E26DABCDC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49" y="3518681"/>
            <a:ext cx="1192896" cy="120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3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D3A6B6E2-E035-3361-5D87-B90CCDAE0B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7383"/>
            <a:ext cx="8420100" cy="5730617"/>
          </a:xfrm>
          <a:prstGeom prst="rect">
            <a:avLst/>
          </a:prstGeom>
        </p:spPr>
      </p:pic>
      <p:sp>
        <p:nvSpPr>
          <p:cNvPr id="5" name="Text 0">
            <a:extLst>
              <a:ext uri="{FF2B5EF4-FFF2-40B4-BE49-F238E27FC236}">
                <a16:creationId xmlns:a16="http://schemas.microsoft.com/office/drawing/2014/main" id="{0EDF9058-7F4B-4E7B-AEB4-EA02E98A9F19}"/>
              </a:ext>
            </a:extLst>
          </p:cNvPr>
          <p:cNvSpPr/>
          <p:nvPr/>
        </p:nvSpPr>
        <p:spPr>
          <a:xfrm>
            <a:off x="1968620" y="850838"/>
            <a:ext cx="5206760" cy="528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5500"/>
              </a:lnSpc>
            </a:pPr>
            <a:r>
              <a:rPr lang="pt-PT" sz="2400" noProof="0" dirty="0">
                <a:solidFill>
                  <a:srgbClr val="FFFFFF"/>
                </a:solidFill>
                <a:latin typeface="Avenir LT Pro 65 Medium" panose="020B0603020203020204" pitchFamily="34" charset="0"/>
                <a:ea typeface="Nunito Semi Bold" pitchFamily="34" charset="-122"/>
                <a:cs typeface="Nunito Semi Bold" pitchFamily="34" charset="-120"/>
              </a:rPr>
              <a:t>Benefícios para Cabo Verde</a:t>
            </a:r>
            <a:endParaRPr lang="pt-PT" sz="2400" noProof="0" dirty="0">
              <a:latin typeface="Avenir LT Pro 65 Medium" panose="020B0603020203020204" pitchFamily="34" charset="0"/>
            </a:endParaRPr>
          </a:p>
        </p:txBody>
      </p:sp>
      <p:sp>
        <p:nvSpPr>
          <p:cNvPr id="3" name="Text 2">
            <a:extLst>
              <a:ext uri="{FF2B5EF4-FFF2-40B4-BE49-F238E27FC236}">
                <a16:creationId xmlns:a16="http://schemas.microsoft.com/office/drawing/2014/main" id="{926F5A0C-A84F-4276-BA8E-A1C576B6288F}"/>
              </a:ext>
            </a:extLst>
          </p:cNvPr>
          <p:cNvSpPr/>
          <p:nvPr/>
        </p:nvSpPr>
        <p:spPr>
          <a:xfrm>
            <a:off x="5017769" y="2061578"/>
            <a:ext cx="3124373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pt-PT" sz="1850" noProof="0" dirty="0">
                <a:latin typeface="Avenir LT Pro 65 Medium" panose="020B0603020203020204" pitchFamily="34" charset="0"/>
                <a:ea typeface="PT Sans" pitchFamily="34" charset="-122"/>
                <a:cs typeface="PT Sans" pitchFamily="34" charset="-120"/>
              </a:rPr>
              <a:t>Um programa de educação ambiental em escolas, com foco em reciclagem e práticas sustentáveis, tem como objetivo conscientizar os alunos sobre a importância de preservar o meio ambiente, incentivando ações responsáveis no dia a dia.</a:t>
            </a:r>
            <a:endParaRPr lang="pt-PT" sz="1850" noProof="0" dirty="0">
              <a:latin typeface="Avenir LT Pro 65 Medium" panose="020B060302020302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DCCA186B-8EAA-45B2-A589-627C10DDA1BD}"/>
              </a:ext>
            </a:extLst>
          </p:cNvPr>
          <p:cNvSpPr/>
          <p:nvPr/>
        </p:nvSpPr>
        <p:spPr>
          <a:xfrm>
            <a:off x="0" y="1015423"/>
            <a:ext cx="8420100" cy="454528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52400" dist="50800" dir="5400000" algn="ctr" rotWithShape="0">
              <a:schemeClr val="tx1"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>
              <a:latin typeface="Avenir LT Pro 65 Medium" panose="020B0603020203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867D57D-C073-40C2-94CA-61D835814D53}"/>
              </a:ext>
            </a:extLst>
          </p:cNvPr>
          <p:cNvSpPr txBox="1"/>
          <p:nvPr/>
        </p:nvSpPr>
        <p:spPr>
          <a:xfrm>
            <a:off x="381454" y="825728"/>
            <a:ext cx="8067614" cy="707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500"/>
              </a:lnSpc>
            </a:pPr>
            <a:r>
              <a:rPr lang="pt-PT" sz="2400" noProof="0" dirty="0">
                <a:solidFill>
                  <a:schemeClr val="bg1"/>
                </a:solidFill>
                <a:latin typeface="Avenir LT Pro 65 Medium" panose="020B0603020203020204" pitchFamily="34" charset="0"/>
                <a:ea typeface="Nunito Semi Bold" pitchFamily="34" charset="-122"/>
                <a:cs typeface="Nunito Semi Bold" pitchFamily="34" charset="-120"/>
              </a:rPr>
              <a:t>Iniciativas Sociais – Programa de Educação Ambiental</a:t>
            </a:r>
            <a:endParaRPr lang="pt-PT" sz="2400" noProof="0" dirty="0">
              <a:solidFill>
                <a:schemeClr val="bg1"/>
              </a:solidFill>
              <a:latin typeface="Avenir LT Pro 65 Medium" panose="020B0603020203020204" pitchFamily="34" charset="0"/>
            </a:endParaRPr>
          </a:p>
        </p:txBody>
      </p:sp>
      <p:pic>
        <p:nvPicPr>
          <p:cNvPr id="4" name="Picture 3" descr="A group of kids looking at a globe&#10;&#10;AI-generated content may be incorrect.">
            <a:extLst>
              <a:ext uri="{FF2B5EF4-FFF2-40B4-BE49-F238E27FC236}">
                <a16:creationId xmlns:a16="http://schemas.microsoft.com/office/drawing/2014/main" id="{1E93E314-7F5F-1A73-D772-88583B08B5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1305"/>
            <a:ext cx="4486901" cy="258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27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383159D-B543-E7EA-0F79-F5F1906D0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69" y="1127383"/>
            <a:ext cx="8395729" cy="5730617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BBA35220-E42D-4C4A-88D3-99E17ECED57B}"/>
              </a:ext>
            </a:extLst>
          </p:cNvPr>
          <p:cNvSpPr/>
          <p:nvPr/>
        </p:nvSpPr>
        <p:spPr>
          <a:xfrm>
            <a:off x="0" y="952311"/>
            <a:ext cx="8366760" cy="454528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52400" dist="50800" dir="5400000" algn="ctr" rotWithShape="0">
              <a:schemeClr val="tx1"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>
              <a:latin typeface="Avenir LT Pro 65 Medium" panose="020B0603020203020204" pitchFamily="34" charset="0"/>
            </a:endParaRPr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BC1BB4F8-E6BC-429D-A66A-F02890ED3DA5}"/>
              </a:ext>
            </a:extLst>
          </p:cNvPr>
          <p:cNvSpPr/>
          <p:nvPr/>
        </p:nvSpPr>
        <p:spPr>
          <a:xfrm>
            <a:off x="503375" y="2460595"/>
            <a:ext cx="3051355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pt-PT" sz="1850" noProof="0" dirty="0">
                <a:latin typeface="Avenir LT Pro 65 Medium" panose="020B0603020203020204" pitchFamily="34" charset="0"/>
                <a:ea typeface="PT Sans" pitchFamily="34" charset="-122"/>
                <a:cs typeface="PT Sans" pitchFamily="34" charset="-120"/>
              </a:rPr>
              <a:t>Esse modelo não só fortalece a consciência ambiental, como também promove o desenvolvimento social, criando um ciclo de transformação onde a reciclagem gera benefícios diretos para a comunidade.</a:t>
            </a:r>
            <a:endParaRPr lang="pt-PT" sz="1850" noProof="0" dirty="0">
              <a:latin typeface="Avenir LT Pro 65 Medium" panose="020B060302020302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C4A4D23-C32B-49BC-A6DF-22E16734B8EF}"/>
              </a:ext>
            </a:extLst>
          </p:cNvPr>
          <p:cNvSpPr txBox="1"/>
          <p:nvPr/>
        </p:nvSpPr>
        <p:spPr>
          <a:xfrm>
            <a:off x="381454" y="673328"/>
            <a:ext cx="7090907" cy="707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500"/>
              </a:lnSpc>
            </a:pPr>
            <a:r>
              <a:rPr lang="pt-PT" sz="2400" noProof="0" dirty="0">
                <a:solidFill>
                  <a:srgbClr val="FFFFFF"/>
                </a:solidFill>
                <a:latin typeface="Avenir LT Pro 65 Medium" panose="020B0603020203020204" pitchFamily="34" charset="0"/>
                <a:ea typeface="Nunito Semi Bold" pitchFamily="34" charset="-122"/>
                <a:cs typeface="Nunito Semi Bold" pitchFamily="34" charset="-120"/>
              </a:rPr>
              <a:t>Iniciativas Sociais – Projetos Sociais</a:t>
            </a:r>
            <a:endParaRPr lang="pt-PT" sz="2400" noProof="0" dirty="0">
              <a:latin typeface="Avenir LT Pro 65 Medium" panose="020B0603020203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A778FAA-BA18-483F-ACA4-753F1ED17E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0" y="2626171"/>
            <a:ext cx="4099560" cy="2733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468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802B3F2C-43ED-019C-06CC-5BB91EEFB1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69" y="1127383"/>
            <a:ext cx="8395729" cy="573061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6596C47-186C-4976-8CC3-E9E441CC11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31" y="2268783"/>
            <a:ext cx="4140337" cy="3164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 2">
            <a:extLst>
              <a:ext uri="{FF2B5EF4-FFF2-40B4-BE49-F238E27FC236}">
                <a16:creationId xmlns:a16="http://schemas.microsoft.com/office/drawing/2014/main" id="{69A80B17-1274-428D-8585-16B04D0931D1}"/>
              </a:ext>
            </a:extLst>
          </p:cNvPr>
          <p:cNvSpPr/>
          <p:nvPr/>
        </p:nvSpPr>
        <p:spPr>
          <a:xfrm>
            <a:off x="4440399" y="2357661"/>
            <a:ext cx="3834920" cy="34849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pt-PT" sz="1850" noProof="0" dirty="0">
                <a:latin typeface="Avenir LT Pro 65 Medium" panose="020B0603020203020204" pitchFamily="34" charset="0"/>
                <a:ea typeface="PT Sans" pitchFamily="34" charset="-122"/>
                <a:cs typeface="PT Sans" pitchFamily="34" charset="-120"/>
              </a:rPr>
              <a:t>Além de promover a coleta seletiva, essas </a:t>
            </a:r>
            <a:r>
              <a:rPr lang="pt-PT" sz="1850" dirty="0">
                <a:latin typeface="Avenir LT Pro 65 Medium" panose="020B0603020203020204" pitchFamily="34" charset="0"/>
                <a:ea typeface="PT Sans" pitchFamily="34" charset="-122"/>
                <a:cs typeface="PT Sans" pitchFamily="34" charset="-120"/>
              </a:rPr>
              <a:t>pontos</a:t>
            </a:r>
            <a:r>
              <a:rPr lang="pt-PT" sz="1850" noProof="0" dirty="0">
                <a:latin typeface="Avenir LT Pro 65 Medium" panose="020B0603020203020204" pitchFamily="34" charset="0"/>
                <a:ea typeface="PT Sans" pitchFamily="34" charset="-122"/>
                <a:cs typeface="PT Sans" pitchFamily="34" charset="-120"/>
              </a:rPr>
              <a:t> ajudam a conscientizar sobre a importância da reutilização e da economia circular, fortalecendo o senso de responsabilidade ambiental e estimulando práticas sustentáveis no dia a dia da população.</a:t>
            </a:r>
            <a:endParaRPr lang="pt-PT" sz="1850" noProof="0" dirty="0">
              <a:latin typeface="Avenir LT Pro 65 Medium" panose="020B0603020203020204" pitchFamily="34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0CBCC0E5-00B8-D113-4E95-94651776B011}"/>
              </a:ext>
            </a:extLst>
          </p:cNvPr>
          <p:cNvSpPr/>
          <p:nvPr/>
        </p:nvSpPr>
        <p:spPr>
          <a:xfrm>
            <a:off x="0" y="1015423"/>
            <a:ext cx="8366760" cy="454528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52400" dist="50800" dir="5400000" algn="ctr" rotWithShape="0">
              <a:schemeClr val="tx1"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>
              <a:latin typeface="Avenir LT Pro 65 Medium" panose="020B0603020203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D47EB49-637F-0C56-A352-3032B49B7F37}"/>
              </a:ext>
            </a:extLst>
          </p:cNvPr>
          <p:cNvSpPr txBox="1"/>
          <p:nvPr/>
        </p:nvSpPr>
        <p:spPr>
          <a:xfrm>
            <a:off x="381454" y="825728"/>
            <a:ext cx="6979465" cy="707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500"/>
              </a:lnSpc>
            </a:pPr>
            <a:r>
              <a:rPr lang="pt-PT" sz="2400" noProof="0" dirty="0">
                <a:solidFill>
                  <a:schemeClr val="bg1"/>
                </a:solidFill>
                <a:latin typeface="Avenir LT Pro 65 Medium" panose="020B0603020203020204" pitchFamily="34" charset="0"/>
                <a:ea typeface="Nunito Semi Bold" pitchFamily="34" charset="-122"/>
                <a:cs typeface="Nunito Semi Bold" pitchFamily="34" charset="-120"/>
              </a:rPr>
              <a:t>Iniciativas Sociais – Pontos de Troca</a:t>
            </a:r>
            <a:endParaRPr lang="pt-PT" sz="2400" noProof="0" dirty="0">
              <a:solidFill>
                <a:schemeClr val="bg1"/>
              </a:solidFill>
              <a:latin typeface="Avenir LT Pro 65 Medium" panose="020B06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71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ângulo 27">
            <a:extLst>
              <a:ext uri="{FF2B5EF4-FFF2-40B4-BE49-F238E27FC236}">
                <a16:creationId xmlns:a16="http://schemas.microsoft.com/office/drawing/2014/main" id="{FD35B064-8AAF-4A57-A24C-625171645596}"/>
              </a:ext>
            </a:extLst>
          </p:cNvPr>
          <p:cNvSpPr/>
          <p:nvPr/>
        </p:nvSpPr>
        <p:spPr>
          <a:xfrm>
            <a:off x="0" y="1003949"/>
            <a:ext cx="8366760" cy="585405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>
              <a:latin typeface="Avenir LT Pro 65 Medium" panose="020B0603020203020204" pitchFamily="34" charset="0"/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2BF3582F-B432-45CD-B6C9-1730995AF45C}"/>
              </a:ext>
            </a:extLst>
          </p:cNvPr>
          <p:cNvSpPr/>
          <p:nvPr/>
        </p:nvSpPr>
        <p:spPr>
          <a:xfrm>
            <a:off x="-16554" y="940833"/>
            <a:ext cx="8366760" cy="454528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52400" dist="50800" dir="5400000" algn="ctr" rotWithShape="0">
              <a:schemeClr val="tx1"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>
              <a:latin typeface="Avenir LT Pro 65 Medium" panose="020B0603020203020204" pitchFamily="34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FA5D84F-E698-44F8-A274-11928479BC6B}"/>
              </a:ext>
            </a:extLst>
          </p:cNvPr>
          <p:cNvSpPr txBox="1"/>
          <p:nvPr/>
        </p:nvSpPr>
        <p:spPr>
          <a:xfrm>
            <a:off x="5028341" y="709437"/>
            <a:ext cx="4572000" cy="707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500"/>
              </a:lnSpc>
            </a:pPr>
            <a:r>
              <a:rPr lang="pt-PT" sz="2400" noProof="0" dirty="0">
                <a:solidFill>
                  <a:srgbClr val="FFFFFF"/>
                </a:solidFill>
                <a:latin typeface="Avenir LT Pro 65 Medium" panose="020B0603020203020204" pitchFamily="34" charset="0"/>
                <a:ea typeface="Nunito Semi Bold" pitchFamily="34" charset="-122"/>
              </a:rPr>
              <a:t>Nossos produtos</a:t>
            </a:r>
            <a:endParaRPr lang="pt-PT" sz="2400" noProof="0" dirty="0">
              <a:latin typeface="Avenir LT Pro 65 Medium" panose="020B060302020302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B13353C-DA51-46B1-86E9-EE2CFB9C3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3076"/>
            <a:ext cx="8371846" cy="470916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938084B-7DE9-4F78-A324-DE745DA30F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5787639"/>
            <a:ext cx="1465837" cy="86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91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2013CD-36A5-E769-F91A-E902D78F0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ângulo 27">
            <a:extLst>
              <a:ext uri="{FF2B5EF4-FFF2-40B4-BE49-F238E27FC236}">
                <a16:creationId xmlns:a16="http://schemas.microsoft.com/office/drawing/2014/main" id="{6C0DBA76-A700-9A47-5131-AF1B4748865E}"/>
              </a:ext>
            </a:extLst>
          </p:cNvPr>
          <p:cNvSpPr/>
          <p:nvPr/>
        </p:nvSpPr>
        <p:spPr>
          <a:xfrm>
            <a:off x="0" y="1003949"/>
            <a:ext cx="8366760" cy="585405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>
              <a:latin typeface="Avenir LT Pro 65 Medium" panose="020B0603020203020204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277375A-F934-F5C0-4314-E29F15600E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98" t="-3" r="1722" b="178"/>
          <a:stretch/>
        </p:blipFill>
        <p:spPr>
          <a:xfrm>
            <a:off x="-88223" y="1380735"/>
            <a:ext cx="8438429" cy="4767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5EA9EA8D-D02F-F00A-C1F6-0985B2AF5B9E}"/>
              </a:ext>
            </a:extLst>
          </p:cNvPr>
          <p:cNvSpPr/>
          <p:nvPr/>
        </p:nvSpPr>
        <p:spPr>
          <a:xfrm>
            <a:off x="-16554" y="940833"/>
            <a:ext cx="8366760" cy="454528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52400" dist="50800" dir="5400000" algn="ctr" rotWithShape="0">
              <a:schemeClr val="tx1"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>
              <a:latin typeface="Avenir LT Pro 65 Medium" panose="020B0603020203020204" pitchFamily="34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445663BA-74B9-DDA0-2B78-EBE8F62EF39B}"/>
              </a:ext>
            </a:extLst>
          </p:cNvPr>
          <p:cNvSpPr txBox="1"/>
          <p:nvPr/>
        </p:nvSpPr>
        <p:spPr>
          <a:xfrm>
            <a:off x="365760" y="709437"/>
            <a:ext cx="9234581" cy="1413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500"/>
              </a:lnSpc>
            </a:pPr>
            <a:r>
              <a:rPr lang="pt-PT" sz="2400" noProof="0" dirty="0">
                <a:solidFill>
                  <a:srgbClr val="FFFFFF"/>
                </a:solidFill>
                <a:latin typeface="Avenir LT Pro 65 Medium" panose="020B0603020203020204" pitchFamily="34" charset="0"/>
                <a:ea typeface="Nunito Semi Bold" pitchFamily="34" charset="-122"/>
              </a:rPr>
              <a:t>Nossos produtos – Maquina de Compactação Manual</a:t>
            </a:r>
          </a:p>
          <a:p>
            <a:pPr>
              <a:lnSpc>
                <a:spcPts val="5500"/>
              </a:lnSpc>
            </a:pPr>
            <a:endParaRPr lang="pt-PT" sz="2400" noProof="0" dirty="0">
              <a:latin typeface="Avenir LT Pro 65 Medium" panose="020B0603020203020204" pitchFamily="34" charset="0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AE4509AB-0FFC-0CCB-BDFB-EF14D1714A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744" y="4939101"/>
            <a:ext cx="1465837" cy="86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5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2366F557-8907-4E51-B0D8-5DF7100FD543}"/>
              </a:ext>
            </a:extLst>
          </p:cNvPr>
          <p:cNvSpPr/>
          <p:nvPr/>
        </p:nvSpPr>
        <p:spPr>
          <a:xfrm>
            <a:off x="-16554" y="1003949"/>
            <a:ext cx="8366760" cy="585405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>
              <a:latin typeface="Avenir LT Pro 65 Medium" panose="020B0603020203020204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C7FFE45-13A5-4BCA-9D00-628EF60005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5787639"/>
            <a:ext cx="1465837" cy="865374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579517F3-5698-47F7-AF28-4F6FD8EDD58A}"/>
              </a:ext>
            </a:extLst>
          </p:cNvPr>
          <p:cNvSpPr/>
          <p:nvPr/>
        </p:nvSpPr>
        <p:spPr>
          <a:xfrm>
            <a:off x="-16554" y="940833"/>
            <a:ext cx="8366760" cy="454528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52400" dist="50800" dir="5400000" algn="ctr" rotWithShape="0">
              <a:schemeClr val="tx1"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>
              <a:latin typeface="Avenir LT Pro 65 Medium" panose="020B0603020203020204" pitchFamily="34" charset="0"/>
            </a:endParaRPr>
          </a:p>
        </p:txBody>
      </p:sp>
      <p:sp>
        <p:nvSpPr>
          <p:cNvPr id="6" name="CaixaDeTexto 20">
            <a:extLst>
              <a:ext uri="{FF2B5EF4-FFF2-40B4-BE49-F238E27FC236}">
                <a16:creationId xmlns:a16="http://schemas.microsoft.com/office/drawing/2014/main" id="{9094DE05-B403-4824-F671-CE5DBDC0099A}"/>
              </a:ext>
            </a:extLst>
          </p:cNvPr>
          <p:cNvSpPr txBox="1"/>
          <p:nvPr/>
        </p:nvSpPr>
        <p:spPr>
          <a:xfrm>
            <a:off x="5028341" y="709437"/>
            <a:ext cx="4572000" cy="707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500"/>
              </a:lnSpc>
            </a:pPr>
            <a:r>
              <a:rPr lang="pt-PT" sz="2400" noProof="0" dirty="0">
                <a:solidFill>
                  <a:srgbClr val="FFFFFF"/>
                </a:solidFill>
                <a:latin typeface="Avenir LT Pro 65 Medium" panose="020B0603020203020204" pitchFamily="34" charset="0"/>
                <a:ea typeface="Nunito Semi Bold" pitchFamily="34" charset="-122"/>
              </a:rPr>
              <a:t>Nossos produtos</a:t>
            </a:r>
            <a:endParaRPr lang="pt-PT" sz="2400" noProof="0" dirty="0">
              <a:latin typeface="Avenir LT Pro 65 Medium" panose="020B0603020203020204" pitchFamily="34" charset="0"/>
            </a:endParaRPr>
          </a:p>
        </p:txBody>
      </p:sp>
      <p:pic>
        <p:nvPicPr>
          <p:cNvPr id="5" name="Picture 4" descr="A group of different colored containers&#10;&#10;AI-generated content may be incorrect.">
            <a:extLst>
              <a:ext uri="{FF2B5EF4-FFF2-40B4-BE49-F238E27FC236}">
                <a16:creationId xmlns:a16="http://schemas.microsoft.com/office/drawing/2014/main" id="{1229CE3C-76CF-A9A8-143E-BDC0C30A08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8527"/>
            <a:ext cx="8366760" cy="399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02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B3993A41-158A-44FF-86CA-716B23A14BDA}"/>
              </a:ext>
            </a:extLst>
          </p:cNvPr>
          <p:cNvSpPr/>
          <p:nvPr/>
        </p:nvSpPr>
        <p:spPr>
          <a:xfrm>
            <a:off x="-16554" y="1003949"/>
            <a:ext cx="8366760" cy="585405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>
              <a:latin typeface="Avenir LT Pro 65 Medium" panose="020B060302020302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E54A43E-3DEF-4C70-8BCE-A0A0686152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5787639"/>
            <a:ext cx="1465837" cy="86537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3B0EA67-43EF-44FC-A0C5-4D0E3C4ACE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51" y="1583940"/>
            <a:ext cx="4931160" cy="493116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DCBAAB08-EFD2-4320-BFDB-1BAE896960E6}"/>
              </a:ext>
            </a:extLst>
          </p:cNvPr>
          <p:cNvSpPr/>
          <p:nvPr/>
        </p:nvSpPr>
        <p:spPr>
          <a:xfrm>
            <a:off x="-16554" y="940833"/>
            <a:ext cx="8366760" cy="454528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52400" dist="50800" dir="5400000" algn="ctr" rotWithShape="0">
              <a:schemeClr val="tx1"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>
              <a:latin typeface="Avenir LT Pro 65 Medium" panose="020B0603020203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82F3A7E-E28A-4CBA-BC22-15D52115CFE3}"/>
              </a:ext>
            </a:extLst>
          </p:cNvPr>
          <p:cNvSpPr txBox="1"/>
          <p:nvPr/>
        </p:nvSpPr>
        <p:spPr>
          <a:xfrm>
            <a:off x="-1" y="687667"/>
            <a:ext cx="7942837" cy="707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500"/>
              </a:lnSpc>
            </a:pPr>
            <a:r>
              <a:rPr lang="pt-PT" sz="2400" noProof="0" dirty="0">
                <a:solidFill>
                  <a:srgbClr val="FFFFFF"/>
                </a:solidFill>
                <a:latin typeface="Avenir LT Pro 65 Medium" panose="020B0603020203020204" pitchFamily="34" charset="0"/>
                <a:ea typeface="Nunito Semi Bold" pitchFamily="34" charset="-122"/>
              </a:rPr>
              <a:t>Nossos produtos – Contentor para Feiras e Eventos</a:t>
            </a:r>
            <a:endParaRPr lang="pt-PT" sz="2400" noProof="0" dirty="0">
              <a:latin typeface="Avenir LT Pro 65 Medium" panose="020B06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58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E5AD177-25B0-F384-7D1F-30ADBB469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306" y="976555"/>
            <a:ext cx="8701388" cy="5730737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4E36A50-65F0-4583-8CC5-D5DC4250FA0D}"/>
              </a:ext>
            </a:extLst>
          </p:cNvPr>
          <p:cNvSpPr txBox="1"/>
          <p:nvPr/>
        </p:nvSpPr>
        <p:spPr>
          <a:xfrm>
            <a:off x="1817370" y="3942453"/>
            <a:ext cx="513207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4000" noProof="0" dirty="0">
                <a:solidFill>
                  <a:schemeClr val="accent3">
                    <a:lumMod val="75000"/>
                  </a:schemeClr>
                </a:solidFill>
                <a:latin typeface="Avenir LT Pro 65 Medium" panose="020B0603020203020204" pitchFamily="34" charset="0"/>
              </a:rPr>
              <a:t>O FUTURO SÓ SERÁ POSSÍVEL SE FOR SUSTÉNTAVEL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73FC33E-EC25-4CD2-87AE-75D4242CB8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367" y="1480146"/>
            <a:ext cx="3219798" cy="190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35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C354463-CA9D-AB6C-6AF1-19DAA4054E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69" y="1127383"/>
            <a:ext cx="8395729" cy="5730617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048637CB-7416-4CC8-9009-036449788865}"/>
              </a:ext>
            </a:extLst>
          </p:cNvPr>
          <p:cNvSpPr/>
          <p:nvPr/>
        </p:nvSpPr>
        <p:spPr>
          <a:xfrm>
            <a:off x="0" y="1015423"/>
            <a:ext cx="8366760" cy="454528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52400" dist="50800" dir="5400000" algn="ctr" rotWithShape="0">
              <a:schemeClr val="tx1"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>
              <a:latin typeface="Avenir LT Pro 65 Medium" panose="020B060302020302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A781329-910D-4EAC-AE93-245FEBCE4AC9}"/>
              </a:ext>
            </a:extLst>
          </p:cNvPr>
          <p:cNvSpPr txBox="1"/>
          <p:nvPr/>
        </p:nvSpPr>
        <p:spPr>
          <a:xfrm>
            <a:off x="1588956" y="1514006"/>
            <a:ext cx="6549203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noProof="0" dirty="0">
                <a:solidFill>
                  <a:srgbClr val="000000"/>
                </a:solidFill>
                <a:effectLst/>
                <a:latin typeface="Avenir LT Pro 65 Medium" panose="020B0603020203020204" pitchFamily="34" charset="0"/>
                <a:ea typeface="Aptos" panose="02110004020202020204"/>
              </a:rPr>
              <a:t> </a:t>
            </a:r>
            <a:endParaRPr lang="pt-PT" sz="1400" noProof="0" dirty="0">
              <a:effectLst/>
              <a:latin typeface="Avenir LT Pro 65 Medium" panose="020B0603020203020204" pitchFamily="34" charset="0"/>
              <a:ea typeface="Aptos" panose="02110004020202020204"/>
            </a:endParaRPr>
          </a:p>
          <a:p>
            <a:r>
              <a:rPr lang="pt-PT" sz="1400" b="1" noProof="0" dirty="0">
                <a:solidFill>
                  <a:srgbClr val="000000"/>
                </a:solidFill>
                <a:effectLst/>
                <a:latin typeface="Avenir LT Pro 65 Medium" panose="020B0603020203020204" pitchFamily="34" charset="0"/>
                <a:ea typeface="Aptos" panose="02110004020202020204"/>
              </a:rPr>
              <a:t>Missão</a:t>
            </a:r>
            <a:r>
              <a:rPr lang="pt-PT" sz="1400" noProof="0" dirty="0">
                <a:solidFill>
                  <a:srgbClr val="000000"/>
                </a:solidFill>
                <a:effectLst/>
                <a:latin typeface="Avenir LT Pro 65 Medium" panose="020B0603020203020204" pitchFamily="34" charset="0"/>
                <a:ea typeface="Aptos" panose="02110004020202020204"/>
              </a:rPr>
              <a:t>.</a:t>
            </a:r>
            <a:endParaRPr lang="pt-PT" sz="1400" noProof="0" dirty="0">
              <a:effectLst/>
              <a:latin typeface="Avenir LT Pro 65 Medium" panose="020B0603020203020204" pitchFamily="34" charset="0"/>
              <a:ea typeface="Aptos" panose="02110004020202020204"/>
            </a:endParaRPr>
          </a:p>
          <a:p>
            <a:r>
              <a:rPr lang="pt-PT" sz="1400" noProof="0" dirty="0">
                <a:solidFill>
                  <a:srgbClr val="000000"/>
                </a:solidFill>
                <a:effectLst/>
                <a:latin typeface="Avenir LT Pro 65 Medium" panose="020B0603020203020204" pitchFamily="34" charset="0"/>
                <a:ea typeface="Aptos" panose="02110004020202020204"/>
              </a:rPr>
              <a:t>Nossa missão é reduzir o impacto ambiental dos resíduos sólidos, proporcionando soluções inovadoras e sustentáveis de reciclagem. Buscamos sensibilizar a população e empresas sobre a importância da gestão adequada dos resíduos para um futuro mais limpo e verde . Através da recolha, triagem, compactação e transporte para Portugal.  </a:t>
            </a:r>
          </a:p>
          <a:p>
            <a:endParaRPr lang="pt-PT" sz="1400" noProof="0" dirty="0">
              <a:effectLst/>
              <a:latin typeface="Avenir LT Pro 65 Medium" panose="020B0603020203020204" pitchFamily="34" charset="0"/>
              <a:ea typeface="Aptos" panose="02110004020202020204"/>
            </a:endParaRPr>
          </a:p>
          <a:p>
            <a:r>
              <a:rPr lang="pt-PT" sz="1400" noProof="0" dirty="0">
                <a:solidFill>
                  <a:srgbClr val="000000"/>
                </a:solidFill>
                <a:effectLst/>
                <a:latin typeface="Avenir LT Pro 65 Medium" panose="020B0603020203020204" pitchFamily="34" charset="0"/>
                <a:ea typeface="Aptos" panose="02110004020202020204"/>
              </a:rPr>
              <a:t> </a:t>
            </a:r>
            <a:endParaRPr lang="pt-PT" sz="1400" noProof="0" dirty="0">
              <a:effectLst/>
              <a:latin typeface="Avenir LT Pro 65 Medium" panose="020B0603020203020204" pitchFamily="34" charset="0"/>
              <a:ea typeface="Aptos" panose="02110004020202020204"/>
            </a:endParaRPr>
          </a:p>
          <a:p>
            <a:r>
              <a:rPr lang="pt-PT" sz="1400" b="1" noProof="0" dirty="0">
                <a:solidFill>
                  <a:srgbClr val="000000"/>
                </a:solidFill>
                <a:effectLst/>
                <a:latin typeface="Avenir LT Pro 65 Medium" panose="020B0603020203020204" pitchFamily="34" charset="0"/>
                <a:ea typeface="Aptos" panose="02110004020202020204"/>
              </a:rPr>
              <a:t>Visão</a:t>
            </a:r>
            <a:r>
              <a:rPr lang="pt-PT" sz="1400" noProof="0" dirty="0">
                <a:solidFill>
                  <a:srgbClr val="000000"/>
                </a:solidFill>
                <a:effectLst/>
                <a:latin typeface="Avenir LT Pro 65 Medium" panose="020B0603020203020204" pitchFamily="34" charset="0"/>
                <a:ea typeface="Aptos" panose="02110004020202020204"/>
              </a:rPr>
              <a:t>.</a:t>
            </a:r>
            <a:endParaRPr lang="pt-PT" sz="1400" noProof="0" dirty="0">
              <a:effectLst/>
              <a:latin typeface="Avenir LT Pro 65 Medium" panose="020B0603020203020204" pitchFamily="34" charset="0"/>
              <a:ea typeface="Aptos" panose="02110004020202020204"/>
            </a:endParaRPr>
          </a:p>
          <a:p>
            <a:r>
              <a:rPr lang="pt-PT" sz="1400" noProof="0" dirty="0">
                <a:solidFill>
                  <a:srgbClr val="000000"/>
                </a:solidFill>
                <a:effectLst/>
                <a:latin typeface="Avenir LT Pro 65 Medium" panose="020B0603020203020204" pitchFamily="34" charset="0"/>
                <a:ea typeface="Aptos" panose="02110004020202020204"/>
              </a:rPr>
              <a:t>Ser a principal referência em reciclagem e gestão de resíduos em Cabo Verde, promovendo práticas ecológicas e contribuindo para o desenvolvimento sustentável do país.</a:t>
            </a:r>
            <a:endParaRPr lang="pt-PT" sz="1400" noProof="0" dirty="0">
              <a:effectLst/>
              <a:latin typeface="Avenir LT Pro 65 Medium" panose="020B0603020203020204" pitchFamily="34" charset="0"/>
              <a:ea typeface="Aptos" panose="02110004020202020204"/>
            </a:endParaRPr>
          </a:p>
          <a:p>
            <a:endParaRPr lang="pt-PT" sz="1400" noProof="0" dirty="0">
              <a:solidFill>
                <a:srgbClr val="000000"/>
              </a:solidFill>
              <a:effectLst/>
              <a:latin typeface="Avenir LT Pro 65 Medium" panose="020B0603020203020204" pitchFamily="34" charset="0"/>
              <a:ea typeface="Aptos" panose="02110004020202020204"/>
            </a:endParaRPr>
          </a:p>
          <a:p>
            <a:endParaRPr lang="pt-PT" sz="1400" dirty="0">
              <a:solidFill>
                <a:srgbClr val="000000"/>
              </a:solidFill>
              <a:latin typeface="Avenir LT Pro 65 Medium" panose="020B0603020203020204" pitchFamily="34" charset="0"/>
              <a:ea typeface="Aptos" panose="02110004020202020204"/>
            </a:endParaRPr>
          </a:p>
          <a:p>
            <a:r>
              <a:rPr lang="pt-PT" sz="1400" noProof="0" dirty="0">
                <a:solidFill>
                  <a:srgbClr val="000000"/>
                </a:solidFill>
                <a:effectLst/>
                <a:latin typeface="Avenir LT Pro 65 Medium" panose="020B0603020203020204" pitchFamily="34" charset="0"/>
                <a:ea typeface="Aptos" panose="02110004020202020204"/>
              </a:rPr>
              <a:t> </a:t>
            </a:r>
            <a:endParaRPr lang="pt-PT" sz="1400" noProof="0" dirty="0">
              <a:effectLst/>
              <a:latin typeface="Avenir LT Pro 65 Medium" panose="020B0603020203020204" pitchFamily="34" charset="0"/>
              <a:ea typeface="Aptos" panose="02110004020202020204"/>
            </a:endParaRPr>
          </a:p>
          <a:p>
            <a:r>
              <a:rPr lang="pt-PT" sz="1400" b="1" noProof="0" dirty="0">
                <a:solidFill>
                  <a:srgbClr val="000000"/>
                </a:solidFill>
                <a:effectLst/>
                <a:latin typeface="Avenir LT Pro 65 Medium" panose="020B0603020203020204" pitchFamily="34" charset="0"/>
                <a:ea typeface="Aptos" panose="02110004020202020204"/>
              </a:rPr>
              <a:t>Valores</a:t>
            </a:r>
            <a:endParaRPr lang="pt-PT" sz="1400" noProof="0" dirty="0">
              <a:effectLst/>
              <a:latin typeface="Avenir LT Pro 65 Medium" panose="020B0603020203020204" pitchFamily="34" charset="0"/>
              <a:ea typeface="Aptos" panose="02110004020202020204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PT" sz="1400" b="1" noProof="0" dirty="0">
                <a:solidFill>
                  <a:srgbClr val="000000"/>
                </a:solidFill>
                <a:effectLst/>
                <a:latin typeface="Avenir LT Pro 65 Medium" panose="020B0603020203020204" pitchFamily="34" charset="0"/>
                <a:ea typeface="Times New Roman" panose="02020603050405020304" pitchFamily="18" charset="0"/>
              </a:rPr>
              <a:t>Sustentabilidade</a:t>
            </a:r>
            <a:r>
              <a:rPr lang="pt-PT" sz="1400" noProof="0" dirty="0">
                <a:solidFill>
                  <a:srgbClr val="000000"/>
                </a:solidFill>
                <a:effectLst/>
                <a:latin typeface="Avenir LT Pro 65 Medium" panose="020B0603020203020204" pitchFamily="34" charset="0"/>
                <a:ea typeface="Times New Roman" panose="02020603050405020304" pitchFamily="18" charset="0"/>
              </a:rPr>
              <a:t>: Compromisso com a preservação ambiental.</a:t>
            </a:r>
            <a:endParaRPr lang="pt-PT" sz="1400" noProof="0" dirty="0">
              <a:solidFill>
                <a:srgbClr val="000000"/>
              </a:solidFill>
              <a:effectLst/>
              <a:latin typeface="Avenir LT Pro 65 Medium" panose="020B0603020203020204" pitchFamily="34" charset="0"/>
              <a:ea typeface="Aptos" panose="02110004020202020204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PT" sz="1400" b="1" noProof="0" dirty="0">
                <a:solidFill>
                  <a:srgbClr val="000000"/>
                </a:solidFill>
                <a:effectLst/>
                <a:latin typeface="Avenir LT Pro 65 Medium" panose="020B0603020203020204" pitchFamily="34" charset="0"/>
                <a:ea typeface="Times New Roman" panose="02020603050405020304" pitchFamily="18" charset="0"/>
              </a:rPr>
              <a:t>Inovação</a:t>
            </a:r>
            <a:r>
              <a:rPr lang="pt-PT" sz="1400" noProof="0" dirty="0">
                <a:solidFill>
                  <a:srgbClr val="000000"/>
                </a:solidFill>
                <a:effectLst/>
                <a:latin typeface="Avenir LT Pro 65 Medium" panose="020B0603020203020204" pitchFamily="34" charset="0"/>
                <a:ea typeface="Times New Roman" panose="02020603050405020304" pitchFamily="18" charset="0"/>
              </a:rPr>
              <a:t>: Desenvolvimento de soluções eficientes e modernas.</a:t>
            </a:r>
            <a:endParaRPr lang="pt-PT" sz="1400" noProof="0" dirty="0">
              <a:solidFill>
                <a:srgbClr val="000000"/>
              </a:solidFill>
              <a:effectLst/>
              <a:latin typeface="Avenir LT Pro 65 Medium" panose="020B0603020203020204" pitchFamily="34" charset="0"/>
              <a:ea typeface="Aptos" panose="02110004020202020204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PT" sz="1400" b="1" noProof="0" dirty="0">
                <a:solidFill>
                  <a:srgbClr val="000000"/>
                </a:solidFill>
                <a:effectLst/>
                <a:latin typeface="Avenir LT Pro 65 Medium" panose="020B0603020203020204" pitchFamily="34" charset="0"/>
                <a:ea typeface="Times New Roman" panose="02020603050405020304" pitchFamily="18" charset="0"/>
              </a:rPr>
              <a:t>Responsabilidade Social</a:t>
            </a:r>
            <a:r>
              <a:rPr lang="pt-PT" sz="1400" noProof="0" dirty="0">
                <a:solidFill>
                  <a:srgbClr val="000000"/>
                </a:solidFill>
                <a:effectLst/>
                <a:latin typeface="Avenir LT Pro 65 Medium" panose="020B0603020203020204" pitchFamily="34" charset="0"/>
                <a:ea typeface="Times New Roman" panose="02020603050405020304" pitchFamily="18" charset="0"/>
              </a:rPr>
              <a:t>: Impacto positivo na comunidade e no meio ambiente.</a:t>
            </a:r>
            <a:endParaRPr lang="pt-PT" sz="1400" noProof="0" dirty="0">
              <a:solidFill>
                <a:srgbClr val="000000"/>
              </a:solidFill>
              <a:effectLst/>
              <a:latin typeface="Avenir LT Pro 65 Medium" panose="020B0603020203020204" pitchFamily="34" charset="0"/>
              <a:ea typeface="Aptos" panose="02110004020202020204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t-PT" sz="1400" b="1" noProof="0" dirty="0">
                <a:solidFill>
                  <a:srgbClr val="000000"/>
                </a:solidFill>
                <a:effectLst/>
                <a:latin typeface="Avenir LT Pro 65 Medium" panose="020B0603020203020204" pitchFamily="34" charset="0"/>
                <a:ea typeface="Times New Roman" panose="02020603050405020304" pitchFamily="18" charset="0"/>
              </a:rPr>
              <a:t>Parcerias</a:t>
            </a:r>
            <a:r>
              <a:rPr lang="pt-PT" sz="1400" noProof="0" dirty="0">
                <a:solidFill>
                  <a:srgbClr val="000000"/>
                </a:solidFill>
                <a:effectLst/>
                <a:latin typeface="Avenir LT Pro 65 Medium" panose="020B0603020203020204" pitchFamily="34" charset="0"/>
                <a:ea typeface="Times New Roman" panose="02020603050405020304" pitchFamily="18" charset="0"/>
              </a:rPr>
              <a:t>: Trabalho conjunto com empresas, instituições e governos.</a:t>
            </a:r>
            <a:endParaRPr lang="pt-PT" sz="1400" noProof="0" dirty="0">
              <a:solidFill>
                <a:srgbClr val="000000"/>
              </a:solidFill>
              <a:effectLst/>
              <a:latin typeface="Avenir LT Pro 65 Medium" panose="020B0603020203020204" pitchFamily="34" charset="0"/>
              <a:ea typeface="Aptos" panose="02110004020202020204"/>
            </a:endParaRPr>
          </a:p>
          <a:p>
            <a:endParaRPr lang="pt-PT" sz="1400" noProof="0" dirty="0">
              <a:latin typeface="Avenir LT Pro 65 Medium" panose="020B060302020302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07FCF9A-F35E-4253-85E7-032D891FAB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48" y="3537570"/>
            <a:ext cx="1000407" cy="100040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32165C4-7F61-40B1-AFE2-677DA17B9F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48" y="5144109"/>
            <a:ext cx="1000407" cy="100040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D06125E-C6E0-47D0-9A6F-96F9A4BE01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60" y="1951032"/>
            <a:ext cx="1000406" cy="1000406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0CFD3B5F-7962-461E-AE1E-D7816AD2CF47}"/>
              </a:ext>
            </a:extLst>
          </p:cNvPr>
          <p:cNvSpPr txBox="1"/>
          <p:nvPr/>
        </p:nvSpPr>
        <p:spPr>
          <a:xfrm>
            <a:off x="284813" y="105134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800" noProof="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ea typeface="Aptos" panose="02110004020202020204"/>
              </a:rPr>
              <a:t>Objetivos:</a:t>
            </a:r>
          </a:p>
        </p:txBody>
      </p:sp>
    </p:spTree>
    <p:extLst>
      <p:ext uri="{BB962C8B-B14F-4D97-AF65-F5344CB8AC3E}">
        <p14:creationId xmlns:p14="http://schemas.microsoft.com/office/powerpoint/2010/main" val="2973986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9D8DB61-7644-847F-DB3D-E83DD72121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69" y="1127383"/>
            <a:ext cx="8395729" cy="5730617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B2DAC2F2-B08D-49E6-AFCE-BC2F52D9E6FA}"/>
              </a:ext>
            </a:extLst>
          </p:cNvPr>
          <p:cNvSpPr/>
          <p:nvPr/>
        </p:nvSpPr>
        <p:spPr>
          <a:xfrm>
            <a:off x="0" y="969699"/>
            <a:ext cx="8366760" cy="454528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52400" dist="50800" dir="5400000" algn="ctr" rotWithShape="0">
              <a:schemeClr val="tx1"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>
              <a:latin typeface="Avenir LT Pro 65 Medium" panose="020B060302020302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B6BA090-162D-49E4-A67E-59597FD7750E}"/>
              </a:ext>
            </a:extLst>
          </p:cNvPr>
          <p:cNvSpPr txBox="1"/>
          <p:nvPr/>
        </p:nvSpPr>
        <p:spPr>
          <a:xfrm>
            <a:off x="2143760" y="2189780"/>
            <a:ext cx="45720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pt-PT" sz="1800" b="1" noProof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Coleta Seletiva</a:t>
            </a:r>
            <a:r>
              <a:rPr lang="pt-PT" sz="1800" noProof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– Recolha de materiais recicláveis em diferentes pontos do país.</a:t>
            </a: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endParaRPr lang="pt-PT" sz="1800" noProof="0" dirty="0">
              <a:solidFill>
                <a:srgbClr val="000000"/>
              </a:solidFill>
              <a:effectLst/>
              <a:latin typeface="Calibri" panose="020F0502020204030204" pitchFamily="34" charset="0"/>
              <a:ea typeface="Aptos" panose="02110004020202020204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pt-PT" sz="1800" b="1" noProof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Reciclagem de Plástico, Papel, Metal e Vidro</a:t>
            </a:r>
            <a:r>
              <a:rPr lang="pt-PT" sz="1800" noProof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– Processamento e reaproveitamento de materiais.</a:t>
            </a: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endParaRPr lang="pt-PT" sz="1800" noProof="0" dirty="0">
              <a:solidFill>
                <a:srgbClr val="000000"/>
              </a:solidFill>
              <a:effectLst/>
              <a:latin typeface="Calibri" panose="020F0502020204030204" pitchFamily="34" charset="0"/>
              <a:ea typeface="Aptos" panose="02110004020202020204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pt-PT" sz="1800" b="1" noProof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Educação Ambiental</a:t>
            </a:r>
            <a:r>
              <a:rPr lang="pt-PT" sz="1800" noProof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– Campanhas de sensibilização para comunidades e empresas.</a:t>
            </a: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endParaRPr lang="pt-PT" sz="1800" noProof="0" dirty="0">
              <a:solidFill>
                <a:srgbClr val="000000"/>
              </a:solidFill>
              <a:effectLst/>
              <a:latin typeface="Calibri" panose="020F0502020204030204" pitchFamily="34" charset="0"/>
              <a:ea typeface="Aptos" panose="02110004020202020204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pt-PT" sz="1800" b="1" noProof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Consultoria Ambiental</a:t>
            </a:r>
            <a:r>
              <a:rPr lang="pt-PT" sz="1800" noProof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– Assessoria para empresas sobre gestão de resíduos e sustentabilidade.</a:t>
            </a:r>
            <a:endParaRPr lang="pt-PT" sz="1800" noProof="0" dirty="0">
              <a:solidFill>
                <a:srgbClr val="000000"/>
              </a:solidFill>
              <a:effectLst/>
              <a:latin typeface="Calibri" panose="020F0502020204030204" pitchFamily="34" charset="0"/>
              <a:ea typeface="Aptos" panose="02110004020202020204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EC02215-7FCA-4335-BE33-157100AF4D31}"/>
              </a:ext>
            </a:extLst>
          </p:cNvPr>
          <p:cNvSpPr txBox="1"/>
          <p:nvPr/>
        </p:nvSpPr>
        <p:spPr>
          <a:xfrm>
            <a:off x="489873" y="101853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800" b="1" noProof="0" dirty="0">
                <a:solidFill>
                  <a:schemeClr val="bg1">
                    <a:lumMod val="95000"/>
                  </a:schemeClr>
                </a:solidFill>
                <a:effectLst/>
                <a:latin typeface="Avenir LT Pro 65 Medium" panose="020B0603020203020204" pitchFamily="34" charset="0"/>
                <a:ea typeface="Aptos" panose="02110004020202020204"/>
              </a:rPr>
              <a:t>Serviços</a:t>
            </a:r>
            <a:endParaRPr lang="pt-PT" sz="1800" noProof="0" dirty="0">
              <a:solidFill>
                <a:schemeClr val="bg1">
                  <a:lumMod val="95000"/>
                </a:schemeClr>
              </a:solidFill>
              <a:effectLst/>
              <a:latin typeface="Avenir LT Pro 65 Medium" panose="020B0603020203020204" pitchFamily="34" charset="0"/>
              <a:ea typeface="Aptos" panose="02110004020202020204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061E2BF-876C-483B-B84E-DCF532EDF6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760" y="2875283"/>
            <a:ext cx="1164873" cy="1175076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2039C5CB-1225-472F-9EDB-D0C6EDE233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40" y="2005114"/>
            <a:ext cx="1262508" cy="1262508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29DBB6CF-29F7-4BC1-B136-F5D77B8D6C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40" y="3891476"/>
            <a:ext cx="1262508" cy="1273566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44D33612-C234-4FC0-961F-3D8A88D7DA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760" y="5190916"/>
            <a:ext cx="1164873" cy="117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613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368DEC25-D856-4DEA-93B0-688E9A3E85E2}"/>
              </a:ext>
            </a:extLst>
          </p:cNvPr>
          <p:cNvSpPr/>
          <p:nvPr/>
        </p:nvSpPr>
        <p:spPr>
          <a:xfrm>
            <a:off x="0" y="972825"/>
            <a:ext cx="7749540" cy="454528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52400" dist="50800" dir="5400000" algn="ctr" rotWithShape="0">
              <a:schemeClr val="tx1"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>
              <a:latin typeface="Avenir LT Pro 65 Medium" panose="020B060302020302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24DB2D1-0449-5D37-01A8-D51E2F04E953}"/>
              </a:ext>
            </a:extLst>
          </p:cNvPr>
          <p:cNvSpPr txBox="1"/>
          <p:nvPr/>
        </p:nvSpPr>
        <p:spPr>
          <a:xfrm>
            <a:off x="332085" y="1015423"/>
            <a:ext cx="5198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venir LT Pro 65 Medium" panose="020B0603020203020204" pitchFamily="34" charset="0"/>
                <a:ea typeface="Nunito Semi Bold" pitchFamily="34" charset="-122"/>
              </a:rPr>
              <a:t>Objetivo Cabo Verde – Ilha do Sal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8FA7E6A-B573-FA34-6C6E-F47363D048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28" y="1619586"/>
            <a:ext cx="6701284" cy="4984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3265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m ar livre, céu, nuvem, montanha&#10;&#10;Os conteúdos gerados por IA poderão estar incorretos.">
            <a:extLst>
              <a:ext uri="{FF2B5EF4-FFF2-40B4-BE49-F238E27FC236}">
                <a16:creationId xmlns:a16="http://schemas.microsoft.com/office/drawing/2014/main" id="{D678A48B-A175-9C20-0939-ABBE167E03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74" y="1200059"/>
            <a:ext cx="8728852" cy="4903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m 5" descr="Logotipo&#10;&#10;O conteúdo gerado por IA pode estar incorreto.">
            <a:extLst>
              <a:ext uri="{FF2B5EF4-FFF2-40B4-BE49-F238E27FC236}">
                <a16:creationId xmlns:a16="http://schemas.microsoft.com/office/drawing/2014/main" id="{B455B455-7D00-4FEC-A443-FB72FD2E03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94" y="1463202"/>
            <a:ext cx="2129438" cy="125713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CEDC610-013E-49AA-B78C-5B4513F5F1F8}"/>
              </a:ext>
            </a:extLst>
          </p:cNvPr>
          <p:cNvSpPr txBox="1"/>
          <p:nvPr/>
        </p:nvSpPr>
        <p:spPr>
          <a:xfrm>
            <a:off x="4046220" y="1362873"/>
            <a:ext cx="46498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1800" b="1" noProof="0" dirty="0">
                <a:effectLst/>
                <a:latin typeface="Avenir LT Pro 65 Medium" panose="020B0603020203020204" pitchFamily="34" charset="0"/>
                <a:ea typeface="Aptos" panose="02110004020202020204"/>
              </a:rPr>
              <a:t>Estamos comprometidos em transformar Cabo Verde em um modelo de sustentabilidade. A CVRecycling acredita que, juntos, podemos criar um ambiente mais limpo e saudável para as futuras gerações.</a:t>
            </a:r>
          </a:p>
        </p:txBody>
      </p:sp>
    </p:spTree>
    <p:extLst>
      <p:ext uri="{BB962C8B-B14F-4D97-AF65-F5344CB8AC3E}">
        <p14:creationId xmlns:p14="http://schemas.microsoft.com/office/powerpoint/2010/main" val="3447874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A71C9217-8BBF-42CD-AEDB-7F84C4CF0290}"/>
              </a:ext>
            </a:extLst>
          </p:cNvPr>
          <p:cNvSpPr txBox="1"/>
          <p:nvPr/>
        </p:nvSpPr>
        <p:spPr>
          <a:xfrm>
            <a:off x="581374" y="1934111"/>
            <a:ext cx="79095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noProof="0" dirty="0">
                <a:solidFill>
                  <a:srgbClr val="202122"/>
                </a:solidFill>
                <a:latin typeface="Avenir LT Pro 65 Medium" panose="020B0603020203020204" pitchFamily="34" charset="0"/>
              </a:rPr>
              <a:t>Sal</a:t>
            </a:r>
            <a:r>
              <a:rPr lang="pt-PT" sz="1600" noProof="0" dirty="0">
                <a:solidFill>
                  <a:srgbClr val="202122"/>
                </a:solidFill>
                <a:latin typeface="Avenir LT Pro 65 Medium" panose="020B0603020203020204" pitchFamily="34" charset="0"/>
              </a:rPr>
              <a:t> é uma ilha do grupo do </a:t>
            </a:r>
            <a:r>
              <a:rPr lang="pt-PT" sz="1600" noProof="0" dirty="0">
                <a:solidFill>
                  <a:srgbClr val="3366CC"/>
                </a:solidFill>
                <a:latin typeface="Avenir LT Pro 65 Medium" panose="020B0603020203020204" pitchFamily="34" charset="0"/>
                <a:hlinkClick r:id="rId2" tooltip="Ilhas de Barlavento"/>
              </a:rPr>
              <a:t>Barlavento</a:t>
            </a:r>
            <a:r>
              <a:rPr lang="pt-PT" sz="1600" noProof="0" dirty="0">
                <a:solidFill>
                  <a:srgbClr val="202122"/>
                </a:solidFill>
                <a:latin typeface="Avenir LT Pro 65 Medium" panose="020B0603020203020204" pitchFamily="34" charset="0"/>
              </a:rPr>
              <a:t> de </a:t>
            </a:r>
            <a:r>
              <a:rPr lang="pt-PT" sz="1600" noProof="0" dirty="0">
                <a:solidFill>
                  <a:srgbClr val="3366CC"/>
                </a:solidFill>
                <a:latin typeface="Avenir LT Pro 65 Medium" panose="020B0603020203020204" pitchFamily="34" charset="0"/>
                <a:hlinkClick r:id="rId3" tooltip="Cabo Verde"/>
              </a:rPr>
              <a:t>Cabo Verde</a:t>
            </a:r>
            <a:r>
              <a:rPr lang="pt-PT" sz="1600" noProof="0" dirty="0">
                <a:solidFill>
                  <a:srgbClr val="202122"/>
                </a:solidFill>
                <a:latin typeface="Avenir LT Pro 65 Medium" panose="020B0603020203020204" pitchFamily="34" charset="0"/>
              </a:rPr>
              <a:t> e concelho do mesmo nome. É uma das menores ilhas habitadas, estendendo-se por 30 km de comprimento e 12 km de largura, no sentido </a:t>
            </a:r>
            <a:r>
              <a:rPr lang="pt-PT" sz="1600" noProof="0" dirty="0" err="1">
                <a:solidFill>
                  <a:srgbClr val="202122"/>
                </a:solidFill>
                <a:latin typeface="Avenir LT Pro 65 Medium" panose="020B0603020203020204" pitchFamily="34" charset="0"/>
              </a:rPr>
              <a:t>leste-oeste</a:t>
            </a:r>
            <a:r>
              <a:rPr lang="pt-PT" sz="1600" noProof="0" dirty="0">
                <a:solidFill>
                  <a:srgbClr val="202122"/>
                </a:solidFill>
                <a:latin typeface="Avenir LT Pro 65 Medium" panose="020B0603020203020204" pitchFamily="34" charset="0"/>
              </a:rPr>
              <a:t> e distante cerca de 50 km em linha reta da </a:t>
            </a:r>
            <a:r>
              <a:rPr lang="pt-PT" sz="1600" noProof="0" dirty="0">
                <a:solidFill>
                  <a:srgbClr val="3366CC"/>
                </a:solidFill>
                <a:latin typeface="Avenir LT Pro 65 Medium" panose="020B0603020203020204" pitchFamily="34" charset="0"/>
                <a:hlinkClick r:id="rId4" tooltip="Ilha da Boa Vista"/>
              </a:rPr>
              <a:t>Boa Vista</a:t>
            </a:r>
            <a:r>
              <a:rPr lang="pt-PT" sz="1600" noProof="0" dirty="0">
                <a:solidFill>
                  <a:srgbClr val="202122"/>
                </a:solidFill>
                <a:latin typeface="Avenir LT Pro 65 Medium" panose="020B0603020203020204" pitchFamily="34" charset="0"/>
              </a:rPr>
              <a:t>, sua mais próxima vizinha. O concelho do Sal é constituído apenas por uma freguesia: </a:t>
            </a:r>
            <a:r>
              <a:rPr lang="pt-PT" sz="1600" u="sng" noProof="0" dirty="0">
                <a:solidFill>
                  <a:srgbClr val="3056A9"/>
                </a:solidFill>
                <a:latin typeface="Avenir LT Pro 65 Medium" panose="020B0603020203020204" pitchFamily="34" charset="0"/>
                <a:hlinkClick r:id="rId5"/>
              </a:rPr>
              <a:t>Nossa Senhora das Dores</a:t>
            </a:r>
            <a:r>
              <a:rPr lang="pt-PT" sz="1600" noProof="0" dirty="0">
                <a:solidFill>
                  <a:srgbClr val="202122"/>
                </a:solidFill>
                <a:latin typeface="Avenir LT Pro 65 Medium" panose="020B0603020203020204" pitchFamily="34" charset="0"/>
              </a:rPr>
              <a:t>.</a:t>
            </a:r>
            <a:endParaRPr lang="pt-PT" sz="1600" noProof="0" dirty="0">
              <a:latin typeface="Avenir LT Pro 65 Medium" panose="020B0603020203020204" pitchFamily="34" charset="0"/>
            </a:endParaRPr>
          </a:p>
        </p:txBody>
      </p:sp>
      <p:pic>
        <p:nvPicPr>
          <p:cNvPr id="4" name="Imagem 3" descr="Uma imagem com ar livre, céu, nuvem, água&#10;&#10;Os conteúdos gerados por IA poderão estar incorretos.">
            <a:extLst>
              <a:ext uri="{FF2B5EF4-FFF2-40B4-BE49-F238E27FC236}">
                <a16:creationId xmlns:a16="http://schemas.microsoft.com/office/drawing/2014/main" id="{2D3988B8-FAD9-5F4F-85A1-1E3C5B8BAA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830" y="3600450"/>
            <a:ext cx="3870960" cy="2903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m 4" descr="Uma imagem com ar livre, nuvem, água, céu&#10;&#10;Os conteúdos gerados por IA poderão estar incorretos.">
            <a:extLst>
              <a:ext uri="{FF2B5EF4-FFF2-40B4-BE49-F238E27FC236}">
                <a16:creationId xmlns:a16="http://schemas.microsoft.com/office/drawing/2014/main" id="{051223AE-D32A-4398-85E0-06C23CE184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10" y="3504462"/>
            <a:ext cx="3998944" cy="2999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5343731A-0681-2531-80C2-13196D227575}"/>
              </a:ext>
            </a:extLst>
          </p:cNvPr>
          <p:cNvSpPr/>
          <p:nvPr/>
        </p:nvSpPr>
        <p:spPr>
          <a:xfrm>
            <a:off x="0" y="972825"/>
            <a:ext cx="8606790" cy="454528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52400" dist="50800" dir="5400000" algn="ctr" rotWithShape="0">
              <a:schemeClr val="tx1"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>
              <a:latin typeface="Avenir LT Pro 65 Medium" panose="020B0603020203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0496BEF-1A79-0962-7B1E-D121BB24E1CD}"/>
              </a:ext>
            </a:extLst>
          </p:cNvPr>
          <p:cNvSpPr txBox="1"/>
          <p:nvPr/>
        </p:nvSpPr>
        <p:spPr>
          <a:xfrm>
            <a:off x="332085" y="1015423"/>
            <a:ext cx="5198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venir LT Pro 65 Medium" panose="020B0603020203020204" pitchFamily="34" charset="0"/>
                <a:ea typeface="Nunito Semi Bold" pitchFamily="34" charset="-122"/>
              </a:rPr>
              <a:t>ILHA DO SAL</a:t>
            </a:r>
          </a:p>
        </p:txBody>
      </p:sp>
    </p:spTree>
    <p:extLst>
      <p:ext uri="{BB962C8B-B14F-4D97-AF65-F5344CB8AC3E}">
        <p14:creationId xmlns:p14="http://schemas.microsoft.com/office/powerpoint/2010/main" val="97321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A5D42846-1D15-E2E5-0516-065620729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05" y="1615167"/>
            <a:ext cx="4498649" cy="2405949"/>
          </a:xfrm>
          <a:prstGeom prst="rect">
            <a:avLst/>
          </a:prstGeom>
        </p:spPr>
      </p:pic>
      <p:pic>
        <p:nvPicPr>
          <p:cNvPr id="7" name="Imagem 6" descr="Uma imagem com ar livre, céu, chão, nuvem&#10;&#10;Os conteúdos gerados por IA poderão estar incorretos.">
            <a:extLst>
              <a:ext uri="{FF2B5EF4-FFF2-40B4-BE49-F238E27FC236}">
                <a16:creationId xmlns:a16="http://schemas.microsoft.com/office/drawing/2014/main" id="{73F732E3-1CB5-8A42-EDF1-57C8C03BE8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207" y="1615167"/>
            <a:ext cx="3354388" cy="5075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841CC0B-9ABC-7A66-44BE-348A2F82B75F}"/>
              </a:ext>
            </a:extLst>
          </p:cNvPr>
          <p:cNvSpPr txBox="1"/>
          <p:nvPr/>
        </p:nvSpPr>
        <p:spPr>
          <a:xfrm>
            <a:off x="570589" y="1910200"/>
            <a:ext cx="427652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PT" sz="1600" b="1" dirty="0">
                <a:effectLst/>
                <a:latin typeface="Avenir LT Pro 65 Medium" panose="020B0603020203020204" pitchFamily="34" charset="0"/>
                <a:ea typeface="Aptos" panose="020B0004020202020204" pitchFamily="34" charset="0"/>
              </a:rPr>
              <a:t>A beleza única da Ilha do Sal</a:t>
            </a:r>
            <a:r>
              <a:rPr lang="pt-PT" sz="1600" dirty="0">
                <a:effectLst/>
                <a:latin typeface="Avenir LT Pro 65 Medium" panose="020B0603020203020204" pitchFamily="34" charset="0"/>
                <a:ea typeface="Aptos" panose="020B0004020202020204" pitchFamily="34" charset="0"/>
              </a:rPr>
              <a:t>, onde o azul do mar encontra o branco das salinas e o calor humano é parte da paisagem. Com cerca de 35</a:t>
            </a:r>
            <a:r>
              <a:rPr lang="pt-PT" sz="1600" b="1" dirty="0">
                <a:effectLst/>
                <a:latin typeface="Avenir LT Pro 65 Medium" panose="020B0603020203020204" pitchFamily="34" charset="0"/>
                <a:ea typeface="Aptos" panose="020B0004020202020204" pitchFamily="34" charset="0"/>
              </a:rPr>
              <a:t> mil residentes e 1 milhão de visitantes por ano</a:t>
            </a:r>
            <a:r>
              <a:rPr lang="pt-PT" sz="1600" dirty="0">
                <a:effectLst/>
                <a:latin typeface="Avenir LT Pro 65 Medium" panose="020B0603020203020204" pitchFamily="34" charset="0"/>
                <a:ea typeface="Aptos" panose="020B0004020202020204" pitchFamily="34" charset="0"/>
              </a:rPr>
              <a:t>, este paraíso é também um lugar de grande responsabilidade ambiental.</a:t>
            </a:r>
          </a:p>
        </p:txBody>
      </p:sp>
      <p:pic>
        <p:nvPicPr>
          <p:cNvPr id="2" name="Imagem 1" descr="Uma imagem com ar livre, céu, nuvem, praia&#10;&#10;Os conteúdos gerados por IA poderão estar incorretos.">
            <a:extLst>
              <a:ext uri="{FF2B5EF4-FFF2-40B4-BE49-F238E27FC236}">
                <a16:creationId xmlns:a16="http://schemas.microsoft.com/office/drawing/2014/main" id="{FF960462-CDC5-8ACF-DD05-39682C0FA8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05" y="4152984"/>
            <a:ext cx="4455904" cy="2503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F8A822B3-32E6-478D-EDA1-D3EF6555BF79}"/>
              </a:ext>
            </a:extLst>
          </p:cNvPr>
          <p:cNvSpPr/>
          <p:nvPr/>
        </p:nvSpPr>
        <p:spPr>
          <a:xfrm>
            <a:off x="27285" y="994123"/>
            <a:ext cx="9144000" cy="454528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52400" dist="50800" dir="5400000" algn="ctr" rotWithShape="0">
              <a:schemeClr val="tx1"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>
              <a:latin typeface="Avenir LT Pro 65 Medium" panose="020B060302020302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CE3D880-54F1-7DC7-0DA7-FA5D3AC60C52}"/>
              </a:ext>
            </a:extLst>
          </p:cNvPr>
          <p:cNvSpPr txBox="1"/>
          <p:nvPr/>
        </p:nvSpPr>
        <p:spPr>
          <a:xfrm>
            <a:off x="426405" y="1036721"/>
            <a:ext cx="5198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Avenir LT Pro 65 Medium" panose="020B0603020203020204" pitchFamily="34" charset="0"/>
                <a:ea typeface="Nunito Semi Bold" pitchFamily="34" charset="-122"/>
              </a:rPr>
              <a:t>ILHA DO SAL</a:t>
            </a:r>
          </a:p>
        </p:txBody>
      </p:sp>
    </p:spTree>
    <p:extLst>
      <p:ext uri="{BB962C8B-B14F-4D97-AF65-F5344CB8AC3E}">
        <p14:creationId xmlns:p14="http://schemas.microsoft.com/office/powerpoint/2010/main" val="3933151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75BA218-ED10-4F54-F914-F56E47BF8F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433" y="1695127"/>
            <a:ext cx="3663709" cy="478568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3A012EE-89AB-7B52-BAFF-CF67D4E78F3E}"/>
              </a:ext>
            </a:extLst>
          </p:cNvPr>
          <p:cNvSpPr txBox="1"/>
          <p:nvPr/>
        </p:nvSpPr>
        <p:spPr>
          <a:xfrm>
            <a:off x="5360670" y="2187988"/>
            <a:ext cx="300609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dirty="0">
                <a:effectLst/>
                <a:latin typeface="Avenir LT Pro 65 Medium" panose="020B0603020203020204" pitchFamily="34" charset="0"/>
                <a:ea typeface="Aptos" panose="020B0004020202020204" pitchFamily="34" charset="0"/>
              </a:rPr>
              <a:t>Contudo, a crescente pressão turística tem vindo a expor </a:t>
            </a:r>
            <a:r>
              <a:rPr lang="pt-PT" b="1" dirty="0">
                <a:effectLst/>
                <a:latin typeface="Avenir LT Pro 65 Medium" panose="020B0603020203020204" pitchFamily="34" charset="0"/>
                <a:ea typeface="Aptos" panose="020B0004020202020204" pitchFamily="34" charset="0"/>
              </a:rPr>
              <a:t>fragilidades ambientais preocupantes</a:t>
            </a:r>
            <a:r>
              <a:rPr lang="pt-PT" dirty="0">
                <a:effectLst/>
                <a:latin typeface="Avenir LT Pro 65 Medium" panose="020B0603020203020204" pitchFamily="34" charset="0"/>
                <a:ea typeface="Aptos" panose="020B0004020202020204" pitchFamily="34" charset="0"/>
              </a:rPr>
              <a:t>, como a falta de tratamento adequado de resíduos sólidos e o aumento das </a:t>
            </a:r>
            <a:r>
              <a:rPr lang="pt-PT" b="1" dirty="0">
                <a:effectLst/>
                <a:latin typeface="Avenir LT Pro 65 Medium" panose="020B0603020203020204" pitchFamily="34" charset="0"/>
                <a:ea typeface="Aptos" panose="020B0004020202020204" pitchFamily="34" charset="0"/>
              </a:rPr>
              <a:t>emissões de gases tóxicos</a:t>
            </a:r>
            <a:r>
              <a:rPr lang="pt-PT" dirty="0">
                <a:effectLst/>
                <a:latin typeface="Avenir LT Pro 65 Medium" panose="020B0603020203020204" pitchFamily="34" charset="0"/>
                <a:ea typeface="Aptos" panose="020B0004020202020204" pitchFamily="34" charset="0"/>
              </a:rPr>
              <a:t>. Estas questões afetam negativamente os ecossistemas e a qualidade de vida da população local.</a:t>
            </a:r>
          </a:p>
        </p:txBody>
      </p:sp>
      <p:pic>
        <p:nvPicPr>
          <p:cNvPr id="6" name="Imagem 5" descr="Uma imagem com ar livre, céu, árvore, palmeira&#10;&#10;Os conteúdos gerados por IA poderão estar incorretos.">
            <a:extLst>
              <a:ext uri="{FF2B5EF4-FFF2-40B4-BE49-F238E27FC236}">
                <a16:creationId xmlns:a16="http://schemas.microsoft.com/office/drawing/2014/main" id="{A093434E-783E-5FCE-08E7-32CEC2C19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58" y="1695127"/>
            <a:ext cx="3214040" cy="2410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DC5DC97-EA3B-F351-85CE-0D9D39EA7F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58" y="4173147"/>
            <a:ext cx="3214041" cy="2410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69BDC414-C3E1-D992-8542-96C330C39F26}"/>
              </a:ext>
            </a:extLst>
          </p:cNvPr>
          <p:cNvSpPr/>
          <p:nvPr/>
        </p:nvSpPr>
        <p:spPr>
          <a:xfrm>
            <a:off x="0" y="1015423"/>
            <a:ext cx="9144000" cy="454528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52400" dist="50800" dir="5400000" algn="ctr" rotWithShape="0">
              <a:schemeClr val="tx1"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>
              <a:latin typeface="Avenir LT Pro 65 Medium" panose="020B0603020203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7770343-3437-C4E7-404F-B4ADF1973272}"/>
              </a:ext>
            </a:extLst>
          </p:cNvPr>
          <p:cNvSpPr txBox="1"/>
          <p:nvPr/>
        </p:nvSpPr>
        <p:spPr>
          <a:xfrm>
            <a:off x="347325" y="1058021"/>
            <a:ext cx="5198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pt-PT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Ilha do Sal – Panorama Atual</a:t>
            </a:r>
          </a:p>
        </p:txBody>
      </p:sp>
    </p:spTree>
    <p:extLst>
      <p:ext uri="{BB962C8B-B14F-4D97-AF65-F5344CB8AC3E}">
        <p14:creationId xmlns:p14="http://schemas.microsoft.com/office/powerpoint/2010/main" val="220062229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o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4223</TotalTime>
  <Words>1338</Words>
  <Application>Microsoft Office PowerPoint</Application>
  <PresentationFormat>On-screen Show (4:3)</PresentationFormat>
  <Paragraphs>150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Bahnschrift SemiBold</vt:lpstr>
      <vt:lpstr>Aptos Display</vt:lpstr>
      <vt:lpstr>Calibri</vt:lpstr>
      <vt:lpstr>Avenir LT Pro 65 Medium</vt:lpstr>
      <vt:lpstr>Symbol</vt:lpstr>
      <vt:lpstr>Arial</vt:lpstr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paulo de tarso c v souza</dc:creator>
  <cp:lastModifiedBy>paulo de tarso c v souza</cp:lastModifiedBy>
  <cp:revision>83</cp:revision>
  <cp:lastPrinted>2025-05-14T21:58:45Z</cp:lastPrinted>
  <dcterms:created xsi:type="dcterms:W3CDTF">2025-05-02T19:32:12Z</dcterms:created>
  <dcterms:modified xsi:type="dcterms:W3CDTF">2025-05-19T20:28:21Z</dcterms:modified>
</cp:coreProperties>
</file>